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313" r:id="rId4"/>
    <p:sldId id="260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6" r:id="rId17"/>
    <p:sldId id="277" r:id="rId18"/>
    <p:sldId id="279" r:id="rId19"/>
    <p:sldId id="280" r:id="rId20"/>
    <p:sldId id="281" r:id="rId21"/>
    <p:sldId id="282" r:id="rId22"/>
    <p:sldId id="283" r:id="rId23"/>
    <p:sldId id="284" r:id="rId24"/>
    <p:sldId id="285" r:id="rId25"/>
    <p:sldId id="286" r:id="rId26"/>
    <p:sldId id="287" r:id="rId27"/>
    <p:sldId id="288" r:id="rId28"/>
    <p:sldId id="289" r:id="rId29"/>
    <p:sldId id="290" r:id="rId30"/>
    <p:sldId id="291" r:id="rId31"/>
    <p:sldId id="292" r:id="rId32"/>
    <p:sldId id="293" r:id="rId33"/>
    <p:sldId id="294" r:id="rId34"/>
    <p:sldId id="295" r:id="rId35"/>
    <p:sldId id="296" r:id="rId36"/>
    <p:sldId id="297" r:id="rId37"/>
    <p:sldId id="298" r:id="rId38"/>
    <p:sldId id="299" r:id="rId39"/>
    <p:sldId id="300" r:id="rId40"/>
    <p:sldId id="301" r:id="rId41"/>
    <p:sldId id="302" r:id="rId42"/>
    <p:sldId id="303" r:id="rId43"/>
    <p:sldId id="308" r:id="rId44"/>
    <p:sldId id="309" r:id="rId45"/>
    <p:sldId id="310" r:id="rId46"/>
    <p:sldId id="311" r:id="rId47"/>
    <p:sldId id="312" r:id="rId48"/>
  </p:sldIdLst>
  <p:sldSz cx="12192000" cy="6858000"/>
  <p:notesSz cx="12192000" cy="6858000"/>
  <p:defaultTextStyle>
    <a:defPPr>
      <a:defRPr lang="mk-M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0" d="100"/>
          <a:sy n="60" d="100"/>
        </p:scale>
        <p:origin x="884" y="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png>
</file>

<file path=ppt/media/image37.png>
</file>

<file path=ppt/media/image38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rgbClr val="1B7DDB"/>
                </a:solidFill>
                <a:latin typeface="Arial MT"/>
                <a:cs typeface="Arial MT"/>
              </a:defRPr>
            </a:lvl1pPr>
          </a:lstStyle>
          <a:p>
            <a:pPr marL="150495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50" b="0" i="0">
                <a:solidFill>
                  <a:srgbClr val="0B49CB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rgbClr val="292929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rgbClr val="1B7DDB"/>
                </a:solidFill>
                <a:latin typeface="Arial MT"/>
                <a:cs typeface="Arial MT"/>
              </a:defRPr>
            </a:lvl1pPr>
          </a:lstStyle>
          <a:p>
            <a:pPr marL="150495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50" b="0" i="0">
                <a:solidFill>
                  <a:srgbClr val="0B49CB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1/7/2024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rgbClr val="1B7DDB"/>
                </a:solidFill>
                <a:latin typeface="Arial MT"/>
                <a:cs typeface="Arial MT"/>
              </a:defRPr>
            </a:lvl1pPr>
          </a:lstStyle>
          <a:p>
            <a:pPr marL="150495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50" b="0" i="0">
                <a:solidFill>
                  <a:srgbClr val="0B49CB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1/7/2024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rgbClr val="1B7DDB"/>
                </a:solidFill>
                <a:latin typeface="Arial MT"/>
                <a:cs typeface="Arial MT"/>
              </a:defRPr>
            </a:lvl1pPr>
          </a:lstStyle>
          <a:p>
            <a:pPr marL="150495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1/7/2024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rgbClr val="1B7DDB"/>
                </a:solidFill>
                <a:latin typeface="Arial MT"/>
                <a:cs typeface="Arial MT"/>
              </a:defRPr>
            </a:lvl1pPr>
          </a:lstStyle>
          <a:p>
            <a:pPr marL="150495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94214" y="519261"/>
            <a:ext cx="11603570" cy="4768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50" b="0" i="0">
                <a:solidFill>
                  <a:srgbClr val="0B49CB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84925" y="1426201"/>
            <a:ext cx="8515985" cy="21234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0" i="0">
                <a:solidFill>
                  <a:srgbClr val="292929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108182" y="6102892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rgbClr val="1B7DDB"/>
                </a:solidFill>
                <a:latin typeface="Arial MT"/>
                <a:cs typeface="Arial MT"/>
              </a:defRPr>
            </a:lvl1pPr>
          </a:lstStyle>
          <a:p>
            <a:pPr marL="150495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conomistAndProgrammer/DataScienceFinalProject/blob/main/Labs-Space%20X%20Data%20Wrangling.ipynb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onomistAndProgrammer/DataScienceFinalProject/blob/main/Labs-Space%20X%20SQL%202.ipynb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onomistAndProgrammer/DataScienceFinalProject/blob/main/Labs-SpaceX%20Locations.ipynb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conomistAndProgrammer/DataScienceFinalProject/blob/main/Labs-SpaceX%20ML.ipynb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conomistAndProgrammer/DataScienceFinalProject/blob/main/Labs-SpaceX%20Data%20Collection.ipynb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conomistAndProgrammer/DataScienceFinalProject/blob/main/Labs-Space%20X%20Webscraping.ipynb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61571" y="4584989"/>
            <a:ext cx="2619829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pc="-25" dirty="0">
                <a:solidFill>
                  <a:srgbClr val="E7E6E6"/>
                </a:solidFill>
                <a:latin typeface="Arial MT"/>
                <a:cs typeface="Arial MT"/>
              </a:rPr>
              <a:t>Simon Nachevski</a:t>
            </a:r>
            <a:r>
              <a:rPr sz="1800" spc="-25" dirty="0">
                <a:solidFill>
                  <a:srgbClr val="E7E6E6"/>
                </a:solidFill>
                <a:latin typeface="Arial MT"/>
                <a:cs typeface="Arial MT"/>
              </a:rPr>
              <a:t> </a:t>
            </a:r>
            <a:r>
              <a:rPr lang="en-US" spc="-25" dirty="0">
                <a:solidFill>
                  <a:srgbClr val="E7E6E6"/>
                </a:solidFill>
                <a:latin typeface="Arial MT"/>
                <a:cs typeface="Arial MT"/>
              </a:rPr>
              <a:t>19.12.2023</a:t>
            </a:r>
            <a:endParaRPr lang="en-US" spc="-484" dirty="0">
              <a:solidFill>
                <a:srgbClr val="E7E6E6"/>
              </a:solidFill>
              <a:latin typeface="Arial MT"/>
              <a:cs typeface="Arial MT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89820" y="676828"/>
            <a:ext cx="2104102" cy="62918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33582" y="6083644"/>
            <a:ext cx="25146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600" spc="-5" dirty="0">
                <a:solidFill>
                  <a:srgbClr val="1B7DDB"/>
                </a:solidFill>
                <a:latin typeface="Arial MT"/>
                <a:cs typeface="Arial MT"/>
              </a:rPr>
              <a:t>10</a:t>
            </a:r>
            <a:endParaRPr sz="1600" dirty="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884925" y="1426201"/>
            <a:ext cx="8515985" cy="3764492"/>
          </a:xfrm>
          <a:prstGeom prst="rect">
            <a:avLst/>
          </a:prstGeom>
        </p:spPr>
        <p:txBody>
          <a:bodyPr vert="horz" wrap="square" lIns="0" tIns="50165" rIns="0" bIns="0" rtlCol="0">
            <a:spAutoFit/>
          </a:bodyPr>
          <a:lstStyle/>
          <a:p>
            <a:pPr marL="12065" marR="273050">
              <a:lnSpc>
                <a:spcPts val="2380"/>
              </a:lnSpc>
              <a:spcBef>
                <a:spcPts val="395"/>
              </a:spcBef>
              <a:tabLst>
                <a:tab pos="200025" algn="l"/>
              </a:tabLst>
            </a:pPr>
            <a:r>
              <a:rPr lang="en-US" spc="-5" dirty="0"/>
              <a:t>Determine whether the launch was successful or not</a:t>
            </a:r>
          </a:p>
          <a:p>
            <a:pPr marL="12065" marR="273050">
              <a:lnSpc>
                <a:spcPts val="2380"/>
              </a:lnSpc>
              <a:spcBef>
                <a:spcPts val="395"/>
              </a:spcBef>
              <a:tabLst>
                <a:tab pos="200025" algn="l"/>
              </a:tabLst>
            </a:pPr>
            <a:endParaRPr sz="3550" dirty="0"/>
          </a:p>
          <a:p>
            <a:pPr marL="12065">
              <a:lnSpc>
                <a:spcPct val="100000"/>
              </a:lnSpc>
              <a:tabLst>
                <a:tab pos="200025" algn="l"/>
              </a:tabLst>
            </a:pPr>
            <a:r>
              <a:rPr lang="en-US" spc="-5" dirty="0">
                <a:solidFill>
                  <a:srgbClr val="000000"/>
                </a:solidFill>
              </a:rPr>
              <a:t>From the dataframe, 8 possible outcomes can be defined:</a:t>
            </a:r>
          </a:p>
          <a:p>
            <a:pPr marL="12065">
              <a:lnSpc>
                <a:spcPct val="100000"/>
              </a:lnSpc>
              <a:tabLst>
                <a:tab pos="200025" algn="l"/>
              </a:tabLst>
            </a:pPr>
            <a:r>
              <a:rPr lang="en-US" spc="-5" dirty="0">
                <a:solidFill>
                  <a:srgbClr val="000000"/>
                </a:solidFill>
              </a:rPr>
              <a:t>  True ASDS: Successful landing to a drone ship</a:t>
            </a:r>
          </a:p>
          <a:p>
            <a:pPr marL="12065">
              <a:lnSpc>
                <a:spcPct val="100000"/>
              </a:lnSpc>
              <a:tabLst>
                <a:tab pos="200025" algn="l"/>
              </a:tabLst>
            </a:pPr>
            <a:r>
              <a:rPr lang="en-US" spc="-5" dirty="0">
                <a:solidFill>
                  <a:srgbClr val="000000"/>
                </a:solidFill>
              </a:rPr>
              <a:t>  True RTLS: Successful landing on a ground pad</a:t>
            </a:r>
          </a:p>
          <a:p>
            <a:pPr marL="12065">
              <a:lnSpc>
                <a:spcPct val="100000"/>
              </a:lnSpc>
              <a:tabLst>
                <a:tab pos="200025" algn="l"/>
              </a:tabLst>
            </a:pPr>
            <a:r>
              <a:rPr lang="en-US" spc="-5" dirty="0">
                <a:solidFill>
                  <a:srgbClr val="000000"/>
                </a:solidFill>
              </a:rPr>
              <a:t>  True Ocean: Successful landing in the ocean</a:t>
            </a:r>
          </a:p>
          <a:p>
            <a:pPr marL="12065">
              <a:lnSpc>
                <a:spcPct val="100000"/>
              </a:lnSpc>
              <a:tabLst>
                <a:tab pos="200025" algn="l"/>
              </a:tabLst>
            </a:pPr>
            <a:r>
              <a:rPr lang="en-US" spc="-5" dirty="0">
                <a:solidFill>
                  <a:srgbClr val="000000"/>
                </a:solidFill>
              </a:rPr>
              <a:t>  None None: Failed to land</a:t>
            </a:r>
          </a:p>
          <a:p>
            <a:pPr marL="12065">
              <a:lnSpc>
                <a:spcPct val="100000"/>
              </a:lnSpc>
              <a:tabLst>
                <a:tab pos="200025" algn="l"/>
              </a:tabLst>
            </a:pPr>
            <a:r>
              <a:rPr lang="en-US" spc="-5" dirty="0">
                <a:solidFill>
                  <a:srgbClr val="000000"/>
                </a:solidFill>
              </a:rPr>
              <a:t>  None ASDS: Failed to land</a:t>
            </a:r>
          </a:p>
          <a:p>
            <a:pPr marL="12065">
              <a:lnSpc>
                <a:spcPct val="100000"/>
              </a:lnSpc>
              <a:tabLst>
                <a:tab pos="200025" algn="l"/>
              </a:tabLst>
            </a:pPr>
            <a:r>
              <a:rPr lang="en-US" spc="-5" dirty="0">
                <a:solidFill>
                  <a:srgbClr val="000000"/>
                </a:solidFill>
              </a:rPr>
              <a:t>  False ASDS: Failed to land on a drone ship</a:t>
            </a:r>
          </a:p>
          <a:p>
            <a:pPr marL="12065">
              <a:lnSpc>
                <a:spcPct val="100000"/>
              </a:lnSpc>
              <a:tabLst>
                <a:tab pos="200025" algn="l"/>
              </a:tabLst>
            </a:pPr>
            <a:r>
              <a:rPr lang="en-US" spc="-5" dirty="0">
                <a:solidFill>
                  <a:srgbClr val="000000"/>
                </a:solidFill>
              </a:rPr>
              <a:t>  False RTLS: Failed to land on a ground pad</a:t>
            </a:r>
          </a:p>
          <a:p>
            <a:pPr marL="12065">
              <a:lnSpc>
                <a:spcPct val="100000"/>
              </a:lnSpc>
              <a:tabLst>
                <a:tab pos="200025" algn="l"/>
              </a:tabLst>
            </a:pPr>
            <a:r>
              <a:rPr lang="en-US" spc="-5" dirty="0">
                <a:solidFill>
                  <a:srgbClr val="000000"/>
                </a:solidFill>
              </a:rPr>
              <a:t>  False Ocean: Failed to land in the ocean</a:t>
            </a:r>
            <a:endParaRPr spc="-5" dirty="0">
              <a:solidFill>
                <a:srgbClr val="000000"/>
              </a:solidFill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429609" y="4193683"/>
            <a:ext cx="64135" cy="274320"/>
          </a:xfrm>
          <a:custGeom>
            <a:avLst/>
            <a:gdLst/>
            <a:ahLst/>
            <a:cxnLst/>
            <a:rect l="l" t="t" r="r" b="b"/>
            <a:pathLst>
              <a:path w="64135" h="274320">
                <a:moveTo>
                  <a:pt x="63512" y="274320"/>
                </a:moveTo>
                <a:lnTo>
                  <a:pt x="0" y="274320"/>
                </a:lnTo>
                <a:lnTo>
                  <a:pt x="0" y="0"/>
                </a:lnTo>
                <a:lnTo>
                  <a:pt x="63512" y="0"/>
                </a:lnTo>
                <a:lnTo>
                  <a:pt x="63512" y="27432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3254375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spc="-5" dirty="0"/>
              <a:t>Data</a:t>
            </a:r>
            <a:r>
              <a:rPr sz="3700" spc="-75" dirty="0"/>
              <a:t> </a:t>
            </a:r>
            <a:r>
              <a:rPr sz="3700" spc="-10" dirty="0"/>
              <a:t>Wrangling</a:t>
            </a:r>
            <a:endParaRPr sz="3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4925" y="2046001"/>
            <a:ext cx="10223257" cy="1435649"/>
          </a:xfrm>
          <a:prstGeom prst="rect">
            <a:avLst/>
          </a:prstGeom>
        </p:spPr>
        <p:txBody>
          <a:bodyPr vert="horz" wrap="square" lIns="0" tIns="50165" rIns="0" bIns="0" rtlCol="0">
            <a:spAutoFit/>
          </a:bodyPr>
          <a:lstStyle/>
          <a:p>
            <a:pPr marL="199390" marR="5080" indent="-187325">
              <a:lnSpc>
                <a:spcPts val="2380"/>
              </a:lnSpc>
              <a:spcBef>
                <a:spcPts val="395"/>
              </a:spcBef>
              <a:buChar char="•"/>
              <a:tabLst>
                <a:tab pos="200025" algn="l"/>
              </a:tabLst>
            </a:pP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The Stage One recovery data is split in new columns depending on the recovery:</a:t>
            </a:r>
          </a:p>
          <a:p>
            <a:pPr marL="12065" marR="5080">
              <a:lnSpc>
                <a:spcPts val="2380"/>
              </a:lnSpc>
              <a:spcBef>
                <a:spcPts val="395"/>
              </a:spcBef>
              <a:tabLst>
                <a:tab pos="200025" algn="l"/>
              </a:tabLst>
            </a:pP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   </a:t>
            </a:r>
          </a:p>
          <a:p>
            <a:pPr marL="12065" marR="5080">
              <a:lnSpc>
                <a:spcPts val="2380"/>
              </a:lnSpc>
              <a:spcBef>
                <a:spcPts val="395"/>
              </a:spcBef>
              <a:tabLst>
                <a:tab pos="200025" algn="l"/>
              </a:tabLst>
            </a:pP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  1 – Successful Recovery</a:t>
            </a:r>
          </a:p>
          <a:p>
            <a:pPr marL="12065" marR="5080">
              <a:lnSpc>
                <a:spcPts val="2380"/>
              </a:lnSpc>
              <a:spcBef>
                <a:spcPts val="395"/>
              </a:spcBef>
              <a:tabLst>
                <a:tab pos="200025" algn="l"/>
              </a:tabLst>
            </a:pP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  0 - Failed</a:t>
            </a:r>
            <a:endParaRPr sz="2200" dirty="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11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20466"/>
            <a:ext cx="351599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5" dirty="0"/>
              <a:t>Data</a:t>
            </a:r>
            <a:r>
              <a:rPr sz="4000" spc="-85" dirty="0"/>
              <a:t> </a:t>
            </a:r>
            <a:r>
              <a:rPr sz="4000" spc="-10" dirty="0"/>
              <a:t>Wrangling</a:t>
            </a:r>
            <a:endParaRPr sz="4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20466"/>
            <a:ext cx="351599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5" dirty="0"/>
              <a:t>Data</a:t>
            </a:r>
            <a:r>
              <a:rPr sz="4000" spc="-85" dirty="0"/>
              <a:t> </a:t>
            </a:r>
            <a:r>
              <a:rPr sz="4000" spc="-10" dirty="0"/>
              <a:t>Wrangling</a:t>
            </a:r>
            <a:endParaRPr sz="400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52012" y="2602150"/>
            <a:ext cx="10687974" cy="1084802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12</a:t>
            </a:fld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1FF2DE-6CAB-9ED6-7D2E-50003EB75EF7}"/>
              </a:ext>
            </a:extLst>
          </p:cNvPr>
          <p:cNvSpPr txBox="1"/>
          <p:nvPr/>
        </p:nvSpPr>
        <p:spPr>
          <a:xfrm>
            <a:off x="752012" y="5181600"/>
            <a:ext cx="1305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GitHub</a:t>
            </a:r>
            <a:endParaRPr lang="mk-MK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3037" y="1447800"/>
            <a:ext cx="10263374" cy="510396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9390" indent="-187325">
              <a:lnSpc>
                <a:spcPct val="100000"/>
              </a:lnSpc>
              <a:spcBef>
                <a:spcPts val="100"/>
              </a:spcBef>
              <a:buClr>
                <a:srgbClr val="292929"/>
              </a:buClr>
              <a:buChar char="•"/>
              <a:tabLst>
                <a:tab pos="200025" algn="l"/>
              </a:tabLst>
            </a:pPr>
            <a:r>
              <a:rPr lang="en-US" sz="2200" spc="-5" dirty="0">
                <a:latin typeface="Arial MT"/>
                <a:cs typeface="Arial MT"/>
              </a:rPr>
              <a:t>Plots of relationships within variables:</a:t>
            </a:r>
          </a:p>
          <a:p>
            <a:pPr marL="199390" indent="-187325">
              <a:lnSpc>
                <a:spcPct val="100000"/>
              </a:lnSpc>
              <a:spcBef>
                <a:spcPts val="100"/>
              </a:spcBef>
              <a:buClr>
                <a:srgbClr val="292929"/>
              </a:buClr>
              <a:buChar char="•"/>
              <a:tabLst>
                <a:tab pos="200025" algn="l"/>
              </a:tabLst>
            </a:pPr>
            <a:endParaRPr sz="2200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buChar char="○"/>
              <a:tabLst>
                <a:tab pos="884555" algn="l"/>
                <a:tab pos="885825" algn="l"/>
              </a:tabLst>
            </a:pPr>
            <a:r>
              <a:rPr lang="en-US" sz="2200" spc="-5" dirty="0">
                <a:latin typeface="Arial MT"/>
                <a:cs typeface="Arial MT"/>
              </a:rPr>
              <a:t>Cat plot of </a:t>
            </a:r>
            <a:r>
              <a:rPr sz="2200" spc="-5" dirty="0">
                <a:latin typeface="Arial MT"/>
                <a:cs typeface="Arial MT"/>
              </a:rPr>
              <a:t>Flight</a:t>
            </a:r>
            <a:r>
              <a:rPr sz="2200" spc="-2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Number</a:t>
            </a:r>
            <a:r>
              <a:rPr sz="2200" spc="-20" dirty="0">
                <a:latin typeface="Arial MT"/>
                <a:cs typeface="Arial MT"/>
              </a:rPr>
              <a:t> </a:t>
            </a:r>
            <a:r>
              <a:rPr lang="en-US" sz="2200" spc="-20" dirty="0">
                <a:latin typeface="Arial MT"/>
                <a:cs typeface="Arial MT"/>
              </a:rPr>
              <a:t>and</a:t>
            </a:r>
            <a:r>
              <a:rPr sz="2200" spc="-2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Payload</a:t>
            </a:r>
            <a:endParaRPr lang="en-US" sz="2200" spc="-5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buChar char="○"/>
              <a:tabLst>
                <a:tab pos="884555" algn="l"/>
                <a:tab pos="885825" algn="l"/>
              </a:tabLst>
            </a:pPr>
            <a:endParaRPr sz="2200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buChar char="○"/>
              <a:tabLst>
                <a:tab pos="884555" algn="l"/>
                <a:tab pos="885825" algn="l"/>
              </a:tabLst>
            </a:pPr>
            <a:r>
              <a:rPr lang="en-US" sz="2200" spc="-5" dirty="0">
                <a:latin typeface="Arial MT"/>
                <a:cs typeface="Arial MT"/>
              </a:rPr>
              <a:t>Cat plot of </a:t>
            </a:r>
            <a:r>
              <a:rPr sz="2200" spc="-5" dirty="0">
                <a:latin typeface="Arial MT"/>
                <a:cs typeface="Arial MT"/>
              </a:rPr>
              <a:t>Flight</a:t>
            </a:r>
            <a:r>
              <a:rPr sz="2200" spc="-2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Number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lang="en-US" sz="2200" spc="-15" dirty="0">
                <a:latin typeface="Arial MT"/>
                <a:cs typeface="Arial MT"/>
              </a:rPr>
              <a:t>and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Launch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Site</a:t>
            </a:r>
            <a:r>
              <a:rPr sz="2200" spc="-25" dirty="0">
                <a:latin typeface="Arial MT"/>
                <a:cs typeface="Arial MT"/>
              </a:rPr>
              <a:t> </a:t>
            </a:r>
            <a:endParaRPr lang="en-US" sz="2200" spc="-5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buChar char="○"/>
              <a:tabLst>
                <a:tab pos="884555" algn="l"/>
                <a:tab pos="885825" algn="l"/>
              </a:tabLst>
            </a:pPr>
            <a:endParaRPr sz="2200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buChar char="○"/>
              <a:tabLst>
                <a:tab pos="884555" algn="l"/>
                <a:tab pos="885825" algn="l"/>
              </a:tabLst>
            </a:pPr>
            <a:r>
              <a:rPr lang="en-US" sz="2200" spc="-5" dirty="0">
                <a:latin typeface="Arial MT"/>
                <a:cs typeface="Arial MT"/>
              </a:rPr>
              <a:t>Scatter plot of </a:t>
            </a:r>
            <a:r>
              <a:rPr sz="2200" spc="-5" dirty="0">
                <a:latin typeface="Arial MT"/>
                <a:cs typeface="Arial MT"/>
              </a:rPr>
              <a:t>Launch</a:t>
            </a:r>
            <a:r>
              <a:rPr sz="2200" spc="-2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Site</a:t>
            </a:r>
            <a:r>
              <a:rPr sz="2200" spc="-25" dirty="0">
                <a:latin typeface="Arial MT"/>
                <a:cs typeface="Arial MT"/>
              </a:rPr>
              <a:t> </a:t>
            </a:r>
            <a:r>
              <a:rPr lang="en-US" sz="2200" spc="-25" dirty="0">
                <a:latin typeface="Arial MT"/>
                <a:cs typeface="Arial MT"/>
              </a:rPr>
              <a:t>and</a:t>
            </a:r>
            <a:r>
              <a:rPr sz="2200" spc="-2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Payload</a:t>
            </a:r>
            <a:endParaRPr lang="en-US" sz="2200" spc="-5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buChar char="○"/>
              <a:tabLst>
                <a:tab pos="884555" algn="l"/>
                <a:tab pos="885825" algn="l"/>
              </a:tabLst>
            </a:pPr>
            <a:endParaRPr sz="2200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buChar char="○"/>
              <a:tabLst>
                <a:tab pos="884555" algn="l"/>
                <a:tab pos="885825" algn="l"/>
              </a:tabLst>
            </a:pPr>
            <a:r>
              <a:rPr lang="en-US" sz="2200" spc="-5" dirty="0">
                <a:latin typeface="Arial MT"/>
                <a:cs typeface="Arial MT"/>
              </a:rPr>
              <a:t>Bar plot of </a:t>
            </a:r>
            <a:r>
              <a:rPr sz="2200" spc="-5" dirty="0">
                <a:latin typeface="Arial MT"/>
                <a:cs typeface="Arial MT"/>
              </a:rPr>
              <a:t>Success</a:t>
            </a:r>
            <a:r>
              <a:rPr sz="2200" spc="-2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Rate</a:t>
            </a:r>
            <a:r>
              <a:rPr sz="2200" spc="-20" dirty="0">
                <a:latin typeface="Arial MT"/>
                <a:cs typeface="Arial MT"/>
              </a:rPr>
              <a:t> </a:t>
            </a:r>
            <a:r>
              <a:rPr lang="en-US" sz="2200" spc="-20" dirty="0">
                <a:latin typeface="Arial MT"/>
                <a:cs typeface="Arial MT"/>
              </a:rPr>
              <a:t>and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Orbit</a:t>
            </a:r>
            <a:r>
              <a:rPr sz="2200" spc="-2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type</a:t>
            </a:r>
            <a:r>
              <a:rPr sz="2200" spc="-25" dirty="0">
                <a:latin typeface="Arial MT"/>
                <a:cs typeface="Arial MT"/>
              </a:rPr>
              <a:t> </a:t>
            </a:r>
            <a:endParaRPr lang="en-US" sz="2200" spc="-5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buChar char="○"/>
              <a:tabLst>
                <a:tab pos="884555" algn="l"/>
                <a:tab pos="885825" algn="l"/>
              </a:tabLst>
            </a:pPr>
            <a:endParaRPr sz="2200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buChar char="○"/>
              <a:tabLst>
                <a:tab pos="884555" algn="l"/>
                <a:tab pos="885825" algn="l"/>
              </a:tabLst>
            </a:pPr>
            <a:r>
              <a:rPr lang="en-US" sz="2200" spc="-5" dirty="0">
                <a:latin typeface="Arial MT"/>
                <a:cs typeface="Arial MT"/>
              </a:rPr>
              <a:t>Scatter plot of </a:t>
            </a:r>
            <a:r>
              <a:rPr sz="2200" spc="-5" dirty="0">
                <a:latin typeface="Arial MT"/>
                <a:cs typeface="Arial MT"/>
              </a:rPr>
              <a:t>Orbit</a:t>
            </a:r>
            <a:r>
              <a:rPr sz="2200" spc="-2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type</a:t>
            </a:r>
            <a:r>
              <a:rPr sz="2200" spc="-20" dirty="0">
                <a:latin typeface="Arial MT"/>
                <a:cs typeface="Arial MT"/>
              </a:rPr>
              <a:t> </a:t>
            </a:r>
            <a:r>
              <a:rPr lang="en-US" sz="2200" spc="-20" dirty="0">
                <a:latin typeface="Arial MT"/>
                <a:cs typeface="Arial MT"/>
              </a:rPr>
              <a:t>and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Flight</a:t>
            </a:r>
            <a:r>
              <a:rPr sz="2200" spc="-2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Number</a:t>
            </a:r>
            <a:r>
              <a:rPr sz="2200" spc="-20" dirty="0">
                <a:latin typeface="Arial MT"/>
                <a:cs typeface="Arial MT"/>
              </a:rPr>
              <a:t> </a:t>
            </a:r>
            <a:endParaRPr lang="en-US" sz="2200" spc="-5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buChar char="○"/>
              <a:tabLst>
                <a:tab pos="884555" algn="l"/>
                <a:tab pos="885825" algn="l"/>
              </a:tabLst>
            </a:pPr>
            <a:endParaRPr sz="2200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buChar char="○"/>
              <a:tabLst>
                <a:tab pos="884555" algn="l"/>
                <a:tab pos="885825" algn="l"/>
              </a:tabLst>
            </a:pPr>
            <a:r>
              <a:rPr lang="en-US" sz="2200" spc="-5" dirty="0">
                <a:latin typeface="Arial MT"/>
                <a:cs typeface="Arial MT"/>
              </a:rPr>
              <a:t>Scatter plot of </a:t>
            </a:r>
            <a:r>
              <a:rPr sz="2200" spc="-5" dirty="0">
                <a:latin typeface="Arial MT"/>
                <a:cs typeface="Arial MT"/>
              </a:rPr>
              <a:t>Orbit</a:t>
            </a:r>
            <a:r>
              <a:rPr sz="2200" spc="-2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type</a:t>
            </a:r>
            <a:r>
              <a:rPr sz="2200" spc="-25" dirty="0">
                <a:latin typeface="Arial MT"/>
                <a:cs typeface="Arial MT"/>
              </a:rPr>
              <a:t> </a:t>
            </a:r>
            <a:r>
              <a:rPr lang="en-US" sz="2200" spc="-25" dirty="0">
                <a:latin typeface="Arial MT"/>
                <a:cs typeface="Arial MT"/>
              </a:rPr>
              <a:t>and</a:t>
            </a:r>
            <a:r>
              <a:rPr sz="2200" spc="-2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Payload</a:t>
            </a:r>
            <a:endParaRPr lang="en-US" sz="2200" spc="-5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buChar char="○"/>
              <a:tabLst>
                <a:tab pos="884555" algn="l"/>
                <a:tab pos="885825" algn="l"/>
              </a:tabLst>
            </a:pPr>
            <a:endParaRPr sz="2200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buChar char="○"/>
              <a:tabLst>
                <a:tab pos="884555" algn="l"/>
                <a:tab pos="885825" algn="l"/>
              </a:tabLst>
            </a:pPr>
            <a:r>
              <a:rPr lang="en-US" sz="2200" spc="-5" dirty="0">
                <a:latin typeface="Arial MT"/>
                <a:cs typeface="Arial MT"/>
              </a:rPr>
              <a:t>Line plot of </a:t>
            </a:r>
            <a:r>
              <a:rPr sz="2200" spc="-5" dirty="0">
                <a:latin typeface="Arial MT"/>
                <a:cs typeface="Arial MT"/>
              </a:rPr>
              <a:t>Success</a:t>
            </a:r>
            <a:r>
              <a:rPr sz="2200" spc="-25" dirty="0">
                <a:latin typeface="Arial MT"/>
                <a:cs typeface="Arial MT"/>
              </a:rPr>
              <a:t> </a:t>
            </a:r>
            <a:r>
              <a:rPr sz="2200" dirty="0">
                <a:latin typeface="Arial MT"/>
                <a:cs typeface="Arial MT"/>
              </a:rPr>
              <a:t>rate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lang="en-US" sz="2200" spc="-15" dirty="0">
                <a:latin typeface="Arial MT"/>
                <a:cs typeface="Arial MT"/>
              </a:rPr>
              <a:t>and</a:t>
            </a:r>
            <a:r>
              <a:rPr sz="2200" spc="-55" dirty="0">
                <a:latin typeface="Arial MT"/>
                <a:cs typeface="Arial MT"/>
              </a:rPr>
              <a:t> </a:t>
            </a:r>
            <a:r>
              <a:rPr sz="2200" spc="-25" dirty="0">
                <a:latin typeface="Arial MT"/>
                <a:cs typeface="Arial MT"/>
              </a:rPr>
              <a:t>Time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lang="en-US" sz="2200" spc="-5" dirty="0">
                <a:latin typeface="Arial MT"/>
                <a:cs typeface="Arial MT"/>
              </a:rPr>
              <a:t>(Years)</a:t>
            </a:r>
            <a:endParaRPr sz="2200" dirty="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13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20466"/>
            <a:ext cx="627951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5" dirty="0"/>
              <a:t>EDA</a:t>
            </a:r>
            <a:r>
              <a:rPr sz="4000" spc="-240" dirty="0"/>
              <a:t> </a:t>
            </a:r>
            <a:r>
              <a:rPr sz="4000" spc="-5" dirty="0"/>
              <a:t>with</a:t>
            </a:r>
            <a:r>
              <a:rPr sz="4000" spc="-15" dirty="0"/>
              <a:t> </a:t>
            </a:r>
            <a:r>
              <a:rPr sz="4000" spc="-5" dirty="0"/>
              <a:t>Data</a:t>
            </a:r>
            <a:r>
              <a:rPr sz="4000" spc="-15" dirty="0"/>
              <a:t> Visualization</a:t>
            </a:r>
            <a:endParaRPr sz="4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4935" y="1391262"/>
            <a:ext cx="9267825" cy="44140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186055">
              <a:lnSpc>
                <a:spcPct val="100000"/>
              </a:lnSpc>
              <a:tabLst>
                <a:tab pos="200025" algn="l"/>
              </a:tabLst>
            </a:pP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With the help of SQL,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we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make some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basic queries on our data to get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a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better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sense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for </a:t>
            </a:r>
            <a:r>
              <a:rPr sz="2200" spc="-60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the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relationships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between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variables,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 particularly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the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following:</a:t>
            </a:r>
            <a:endParaRPr lang="en-US" sz="2200" spc="-5" dirty="0">
              <a:solidFill>
                <a:srgbClr val="292929"/>
              </a:solidFill>
              <a:latin typeface="Arial MT"/>
              <a:cs typeface="Arial MT"/>
            </a:endParaRPr>
          </a:p>
          <a:p>
            <a:pPr marL="12065" marR="186055">
              <a:lnSpc>
                <a:spcPct val="100000"/>
              </a:lnSpc>
              <a:tabLst>
                <a:tab pos="200025" algn="l"/>
              </a:tabLst>
            </a:pPr>
            <a:endParaRPr sz="2200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buChar char="○"/>
              <a:tabLst>
                <a:tab pos="884555" algn="l"/>
                <a:tab pos="8858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Launch</a:t>
            </a:r>
            <a:r>
              <a:rPr sz="2200" spc="-5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Site</a:t>
            </a:r>
            <a:endParaRPr lang="en-US" sz="2200" spc="-5" dirty="0">
              <a:solidFill>
                <a:srgbClr val="292929"/>
              </a:solidFill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buChar char="○"/>
              <a:tabLst>
                <a:tab pos="884555" algn="l"/>
                <a:tab pos="885825" algn="l"/>
              </a:tabLst>
            </a:pPr>
            <a:endParaRPr sz="2200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buChar char="○"/>
              <a:tabLst>
                <a:tab pos="884555" algn="l"/>
                <a:tab pos="8858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Payload</a:t>
            </a:r>
            <a:r>
              <a:rPr sz="2200" spc="-4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Mass</a:t>
            </a:r>
            <a:r>
              <a:rPr sz="2200" spc="-3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lang="en-US" sz="2200" spc="-35" dirty="0">
                <a:solidFill>
                  <a:srgbClr val="292929"/>
                </a:solidFill>
                <a:latin typeface="Arial MT"/>
                <a:cs typeface="Arial MT"/>
              </a:rPr>
              <a:t>in kg</a:t>
            </a:r>
            <a:endParaRPr lang="en-US" sz="2200" dirty="0">
              <a:solidFill>
                <a:srgbClr val="292929"/>
              </a:solidFill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buChar char="○"/>
              <a:tabLst>
                <a:tab pos="884555" algn="l"/>
                <a:tab pos="885825" algn="l"/>
              </a:tabLst>
            </a:pPr>
            <a:endParaRPr sz="2200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buChar char="○"/>
              <a:tabLst>
                <a:tab pos="884555" algn="l"/>
                <a:tab pos="885825" algn="l"/>
              </a:tabLst>
            </a:pP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Mission</a:t>
            </a:r>
            <a:r>
              <a:rPr sz="2200" spc="-5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Outcome</a:t>
            </a:r>
            <a:endParaRPr lang="en-US" sz="2200" spc="-5" dirty="0">
              <a:solidFill>
                <a:srgbClr val="292929"/>
              </a:solidFill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buChar char="○"/>
              <a:tabLst>
                <a:tab pos="884555" algn="l"/>
                <a:tab pos="885825" algn="l"/>
              </a:tabLst>
            </a:pPr>
            <a:endParaRPr sz="2200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buChar char="○"/>
              <a:tabLst>
                <a:tab pos="884555" algn="l"/>
                <a:tab pos="8858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Booster</a:t>
            </a:r>
            <a:r>
              <a:rPr sz="2200" spc="-4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25" dirty="0">
                <a:solidFill>
                  <a:srgbClr val="292929"/>
                </a:solidFill>
                <a:latin typeface="Arial MT"/>
                <a:cs typeface="Arial MT"/>
              </a:rPr>
              <a:t>Version</a:t>
            </a:r>
            <a:endParaRPr lang="en-US" sz="2200" spc="-25" dirty="0">
              <a:solidFill>
                <a:srgbClr val="292929"/>
              </a:solidFill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buChar char="○"/>
              <a:tabLst>
                <a:tab pos="884555" algn="l"/>
                <a:tab pos="885825" algn="l"/>
              </a:tabLst>
            </a:pPr>
            <a:endParaRPr sz="2200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buChar char="○"/>
              <a:tabLst>
                <a:tab pos="884555" algn="l"/>
                <a:tab pos="8858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Date</a:t>
            </a:r>
            <a:endParaRPr sz="2200" dirty="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14</a:t>
            </a:fld>
            <a:endParaRPr dirty="0"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2999105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spc="-5" dirty="0"/>
              <a:t>ED</a:t>
            </a:r>
            <a:r>
              <a:rPr sz="3700" dirty="0"/>
              <a:t>A</a:t>
            </a:r>
            <a:r>
              <a:rPr sz="3700" spc="-215" dirty="0"/>
              <a:t> </a:t>
            </a:r>
            <a:r>
              <a:rPr sz="3700" spc="-5" dirty="0"/>
              <a:t>wit</a:t>
            </a:r>
            <a:r>
              <a:rPr sz="3700" dirty="0"/>
              <a:t>h</a:t>
            </a:r>
            <a:r>
              <a:rPr sz="3700" spc="-5" dirty="0"/>
              <a:t> SQL</a:t>
            </a:r>
            <a:endParaRPr sz="37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39AF2-300F-1C27-90EB-2BD97DD4D372}"/>
              </a:ext>
            </a:extLst>
          </p:cNvPr>
          <p:cNvSpPr txBox="1"/>
          <p:nvPr/>
        </p:nvSpPr>
        <p:spPr>
          <a:xfrm>
            <a:off x="1066800" y="6158284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GitHub</a:t>
            </a:r>
            <a:endParaRPr lang="mk-MK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33582" y="6083644"/>
            <a:ext cx="25146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600" spc="-5" dirty="0">
                <a:solidFill>
                  <a:srgbClr val="1B7DDB"/>
                </a:solidFill>
                <a:latin typeface="Arial MT"/>
                <a:cs typeface="Arial MT"/>
              </a:rPr>
              <a:t>15</a:t>
            </a:r>
            <a:endParaRPr sz="1600" dirty="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7555230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spc="-10" dirty="0"/>
              <a:t>Build</a:t>
            </a:r>
            <a:r>
              <a:rPr sz="3700" spc="-30" dirty="0"/>
              <a:t> </a:t>
            </a:r>
            <a:r>
              <a:rPr sz="3700" spc="-5" dirty="0"/>
              <a:t>an</a:t>
            </a:r>
            <a:r>
              <a:rPr sz="3700" spc="-15" dirty="0"/>
              <a:t> </a:t>
            </a:r>
            <a:r>
              <a:rPr sz="3700" spc="-10" dirty="0"/>
              <a:t>Interactive</a:t>
            </a:r>
            <a:r>
              <a:rPr sz="3700" spc="-25" dirty="0"/>
              <a:t> </a:t>
            </a:r>
            <a:r>
              <a:rPr sz="3700" spc="-5" dirty="0"/>
              <a:t>Map</a:t>
            </a:r>
            <a:r>
              <a:rPr sz="3700" spc="-15" dirty="0"/>
              <a:t> </a:t>
            </a:r>
            <a:r>
              <a:rPr sz="3700" spc="-5" dirty="0"/>
              <a:t>with</a:t>
            </a:r>
            <a:r>
              <a:rPr sz="3700" spc="-20" dirty="0"/>
              <a:t> </a:t>
            </a:r>
            <a:r>
              <a:rPr sz="3700" spc="-5" dirty="0"/>
              <a:t>Folium</a:t>
            </a:r>
            <a:endParaRPr sz="3700"/>
          </a:p>
        </p:txBody>
      </p:sp>
      <p:sp>
        <p:nvSpPr>
          <p:cNvPr id="4" name="object 4"/>
          <p:cNvSpPr txBox="1"/>
          <p:nvPr/>
        </p:nvSpPr>
        <p:spPr>
          <a:xfrm>
            <a:off x="953125" y="1592931"/>
            <a:ext cx="10246995" cy="3497945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199390" indent="-187325">
              <a:lnSpc>
                <a:spcPct val="100000"/>
              </a:lnSpc>
              <a:spcBef>
                <a:spcPts val="495"/>
              </a:spcBef>
              <a:buChar char="•"/>
              <a:tabLst>
                <a:tab pos="200025" algn="l"/>
              </a:tabLst>
            </a:pP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With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Folium,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an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interactive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map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has been created in which you can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:</a:t>
            </a:r>
            <a:endParaRPr lang="en-US" sz="2200" dirty="0">
              <a:solidFill>
                <a:srgbClr val="292929"/>
              </a:solidFill>
              <a:latin typeface="Arial MT"/>
              <a:cs typeface="Arial MT"/>
            </a:endParaRPr>
          </a:p>
          <a:p>
            <a:pPr marL="199390" indent="-187325">
              <a:lnSpc>
                <a:spcPct val="100000"/>
              </a:lnSpc>
              <a:spcBef>
                <a:spcPts val="495"/>
              </a:spcBef>
              <a:buChar char="•"/>
              <a:tabLst>
                <a:tab pos="200025" algn="l"/>
              </a:tabLst>
            </a:pPr>
            <a:endParaRPr sz="2200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spcBef>
                <a:spcPts val="395"/>
              </a:spcBef>
              <a:buChar char="○"/>
              <a:tabLst>
                <a:tab pos="884555" algn="l"/>
                <a:tab pos="885825" algn="l"/>
              </a:tabLst>
            </a:pPr>
            <a:r>
              <a:rPr lang="en-US" sz="2200" spc="-15" dirty="0">
                <a:solidFill>
                  <a:srgbClr val="292929"/>
                </a:solidFill>
                <a:latin typeface="Arial MT"/>
                <a:cs typeface="Arial MT"/>
              </a:rPr>
              <a:t>Falcon 9 launch sites as circles</a:t>
            </a:r>
            <a:endParaRPr lang="en-US" sz="2200" dirty="0">
              <a:solidFill>
                <a:srgbClr val="292929"/>
              </a:solidFill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spcBef>
                <a:spcPts val="395"/>
              </a:spcBef>
              <a:buChar char="○"/>
              <a:tabLst>
                <a:tab pos="884555" algn="l"/>
                <a:tab pos="885825" algn="l"/>
              </a:tabLst>
            </a:pPr>
            <a:endParaRPr sz="2200" dirty="0">
              <a:latin typeface="Arial MT"/>
              <a:cs typeface="Arial MT"/>
            </a:endParaRPr>
          </a:p>
          <a:p>
            <a:pPr marL="885190" marR="26670" lvl="1" indent="-397510">
              <a:lnSpc>
                <a:spcPct val="114999"/>
              </a:lnSpc>
              <a:buChar char="○"/>
              <a:tabLst>
                <a:tab pos="884555" algn="l"/>
                <a:tab pos="8858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Launches </a:t>
            </a: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by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 location,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represented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by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markers.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Green</a:t>
            </a:r>
            <a:r>
              <a:rPr sz="2200" spc="-2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markers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lang="en-US" sz="2200" dirty="0">
                <a:solidFill>
                  <a:srgbClr val="292929"/>
                </a:solidFill>
                <a:latin typeface="Arial MT"/>
                <a:cs typeface="Arial MT"/>
              </a:rPr>
              <a:t>are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successful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recover</a:t>
            </a:r>
            <a:r>
              <a:rPr lang="en-US" sz="2200" dirty="0">
                <a:solidFill>
                  <a:srgbClr val="292929"/>
                </a:solidFill>
                <a:latin typeface="Arial MT"/>
                <a:cs typeface="Arial MT"/>
              </a:rPr>
              <a:t>ies. R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ed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markers </a:t>
            </a:r>
            <a:r>
              <a:rPr lang="en-US" sz="2200" dirty="0">
                <a:solidFill>
                  <a:srgbClr val="292929"/>
                </a:solidFill>
                <a:latin typeface="Arial MT"/>
                <a:cs typeface="Arial MT"/>
              </a:rPr>
              <a:t>are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unsuccessful</a:t>
            </a: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 recoveries </a:t>
            </a:r>
          </a:p>
          <a:p>
            <a:pPr marL="885190" marR="26670" lvl="1" indent="-397510">
              <a:lnSpc>
                <a:spcPct val="114999"/>
              </a:lnSpc>
              <a:buChar char="○"/>
              <a:tabLst>
                <a:tab pos="884555" algn="l"/>
                <a:tab pos="885825" algn="l"/>
              </a:tabLst>
            </a:pPr>
            <a:endParaRPr sz="2200" dirty="0">
              <a:latin typeface="Arial MT"/>
              <a:cs typeface="Arial MT"/>
            </a:endParaRPr>
          </a:p>
          <a:p>
            <a:pPr marL="885190" marR="570865" lvl="1" indent="-397510">
              <a:lnSpc>
                <a:spcPct val="114999"/>
              </a:lnSpc>
              <a:buChar char="○"/>
              <a:tabLst>
                <a:tab pos="884555" algn="l"/>
                <a:tab pos="885825" algn="l"/>
              </a:tabLst>
            </a:pP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Distances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to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closest coastline</a:t>
            </a:r>
            <a:r>
              <a:rPr lang="en-US" sz="2200" dirty="0">
                <a:solidFill>
                  <a:srgbClr val="292929"/>
                </a:solidFill>
                <a:latin typeface="Arial MT"/>
                <a:cs typeface="Arial MT"/>
              </a:rPr>
              <a:t>s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, </a:t>
            </a:r>
            <a:r>
              <a:rPr sz="2200" spc="-35" dirty="0">
                <a:solidFill>
                  <a:srgbClr val="292929"/>
                </a:solidFill>
                <a:latin typeface="Arial MT"/>
                <a:cs typeface="Arial MT"/>
              </a:rPr>
              <a:t>cit</a:t>
            </a:r>
            <a:r>
              <a:rPr lang="en-US" sz="2200" spc="-35" dirty="0">
                <a:solidFill>
                  <a:srgbClr val="292929"/>
                </a:solidFill>
                <a:latin typeface="Arial MT"/>
                <a:cs typeface="Arial MT"/>
              </a:rPr>
              <a:t>ies</a:t>
            </a:r>
            <a:r>
              <a:rPr sz="2200" spc="-35" dirty="0">
                <a:solidFill>
                  <a:srgbClr val="292929"/>
                </a:solidFill>
                <a:latin typeface="Arial MT"/>
                <a:cs typeface="Arial MT"/>
              </a:rPr>
              <a:t>, </a:t>
            </a:r>
            <a:r>
              <a:rPr sz="2200" spc="-25" dirty="0">
                <a:solidFill>
                  <a:srgbClr val="292929"/>
                </a:solidFill>
                <a:latin typeface="Arial MT"/>
                <a:cs typeface="Arial MT"/>
              </a:rPr>
              <a:t>railway</a:t>
            </a:r>
            <a:r>
              <a:rPr lang="en-US" sz="2200" spc="-25" dirty="0">
                <a:solidFill>
                  <a:srgbClr val="292929"/>
                </a:solidFill>
                <a:latin typeface="Arial MT"/>
                <a:cs typeface="Arial MT"/>
              </a:rPr>
              <a:t>s</a:t>
            </a:r>
            <a:r>
              <a:rPr sz="2200" spc="-2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and </a:t>
            </a:r>
            <a:r>
              <a:rPr sz="2200" spc="-25" dirty="0">
                <a:solidFill>
                  <a:srgbClr val="292929"/>
                </a:solidFill>
                <a:latin typeface="Arial MT"/>
                <a:cs typeface="Arial MT"/>
              </a:rPr>
              <a:t>highway</a:t>
            </a:r>
            <a:r>
              <a:rPr lang="en-US" sz="2200" spc="-25" dirty="0">
                <a:solidFill>
                  <a:srgbClr val="292929"/>
                </a:solidFill>
                <a:latin typeface="Arial MT"/>
                <a:cs typeface="Arial MT"/>
              </a:rPr>
              <a:t>s</a:t>
            </a:r>
            <a:r>
              <a:rPr sz="2200" spc="-25" dirty="0">
                <a:solidFill>
                  <a:srgbClr val="292929"/>
                </a:solidFill>
                <a:latin typeface="Arial MT"/>
                <a:cs typeface="Arial MT"/>
              </a:rPr>
              <a:t>, </a:t>
            </a:r>
            <a:r>
              <a:rPr sz="2200" spc="-60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shown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lang="en-US" sz="2200" dirty="0">
                <a:solidFill>
                  <a:srgbClr val="292929"/>
                </a:solidFill>
                <a:latin typeface="Arial MT"/>
                <a:cs typeface="Arial MT"/>
              </a:rPr>
              <a:t>as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a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 blue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line</a:t>
            </a:r>
            <a:endParaRPr sz="2200" dirty="0">
              <a:latin typeface="Arial MT"/>
              <a:cs typeface="Arial M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66C0B4-AEB2-0588-7900-C72C80E3B233}"/>
              </a:ext>
            </a:extLst>
          </p:cNvPr>
          <p:cNvSpPr txBox="1"/>
          <p:nvPr/>
        </p:nvSpPr>
        <p:spPr>
          <a:xfrm>
            <a:off x="1066800" y="579120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GitHub</a:t>
            </a:r>
            <a:endParaRPr lang="mk-MK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7310364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spc="-10" dirty="0"/>
              <a:t>Predictiv</a:t>
            </a:r>
            <a:r>
              <a:rPr sz="3700" dirty="0"/>
              <a:t>e</a:t>
            </a:r>
            <a:r>
              <a:rPr sz="3700" spc="-215" dirty="0"/>
              <a:t> </a:t>
            </a:r>
            <a:r>
              <a:rPr sz="3700" spc="-10" dirty="0"/>
              <a:t>Analysi</a:t>
            </a:r>
            <a:r>
              <a:rPr lang="en-US" sz="3700" spc="-10" dirty="0"/>
              <a:t>s</a:t>
            </a:r>
            <a:endParaRPr sz="3700" dirty="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26925" y="1654075"/>
            <a:ext cx="10411177" cy="345574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16</a:t>
            </a:fld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456ADD-4442-CCCB-86FC-14D269F310BE}"/>
              </a:ext>
            </a:extLst>
          </p:cNvPr>
          <p:cNvSpPr txBox="1"/>
          <p:nvPr/>
        </p:nvSpPr>
        <p:spPr>
          <a:xfrm>
            <a:off x="843036" y="5943600"/>
            <a:ext cx="1366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GitHub</a:t>
            </a:r>
            <a:endParaRPr lang="mk-MK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3025" y="1662749"/>
            <a:ext cx="9736455" cy="3618939"/>
          </a:xfrm>
          <a:prstGeom prst="rect">
            <a:avLst/>
          </a:prstGeom>
        </p:spPr>
        <p:txBody>
          <a:bodyPr vert="horz" wrap="square" lIns="0" tIns="1905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00"/>
              </a:spcBef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ED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A</a:t>
            </a:r>
            <a:r>
              <a:rPr sz="2200" spc="-12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Results:</a:t>
            </a:r>
            <a:endParaRPr sz="2200" dirty="0">
              <a:latin typeface="Arial MT"/>
              <a:cs typeface="Arial MT"/>
            </a:endParaRPr>
          </a:p>
          <a:p>
            <a:pPr marL="241300" marR="100330" indent="-187325">
              <a:lnSpc>
                <a:spcPct val="100000"/>
              </a:lnSpc>
              <a:spcBef>
                <a:spcPts val="1400"/>
              </a:spcBef>
              <a:buChar char="•"/>
              <a:tabLst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SpaceX has gotten better at launching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rockets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overtime. Launches are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most </a:t>
            </a:r>
            <a:r>
              <a:rPr sz="2200" spc="-60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successful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when launched in 2017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or later</a:t>
            </a:r>
            <a:endParaRPr sz="2200" dirty="0">
              <a:latin typeface="Arial MT"/>
              <a:cs typeface="Arial MT"/>
            </a:endParaRPr>
          </a:p>
          <a:p>
            <a:pPr marL="241300" marR="5080" indent="-187325">
              <a:lnSpc>
                <a:spcPct val="100000"/>
              </a:lnSpc>
              <a:spcBef>
                <a:spcPts val="1400"/>
              </a:spcBef>
              <a:buChar char="•"/>
              <a:tabLst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Light payloads are evidently easier to </a:t>
            </a:r>
            <a:r>
              <a:rPr sz="2200" spc="-20" dirty="0">
                <a:solidFill>
                  <a:srgbClr val="292929"/>
                </a:solidFill>
                <a:latin typeface="Arial MT"/>
                <a:cs typeface="Arial MT"/>
              </a:rPr>
              <a:t>recover,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as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most successful recoveries </a:t>
            </a:r>
            <a:r>
              <a:rPr sz="2200" spc="-60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occur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when the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payload has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a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mass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between 2000kg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and 4000kg)</a:t>
            </a:r>
            <a:endParaRPr sz="2200" dirty="0">
              <a:latin typeface="Arial MT"/>
              <a:cs typeface="Arial MT"/>
            </a:endParaRPr>
          </a:p>
          <a:p>
            <a:pPr marL="241300" marR="891540" indent="-187325">
              <a:lnSpc>
                <a:spcPct val="100000"/>
              </a:lnSpc>
              <a:spcBef>
                <a:spcPts val="1400"/>
              </a:spcBef>
              <a:buChar char="•"/>
              <a:tabLst>
                <a:tab pos="241300" algn="l"/>
              </a:tabLst>
            </a:pP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Launch s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ite </a:t>
            </a:r>
            <a:r>
              <a:rPr sz="2200" spc="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KSC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LC-39A</a:t>
            </a:r>
            <a:r>
              <a:rPr sz="2200" spc="-13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appears to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be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ideal as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it has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a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success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rate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of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over 75%</a:t>
            </a:r>
            <a:endParaRPr sz="2200" dirty="0">
              <a:latin typeface="Arial MT"/>
              <a:cs typeface="Arial MT"/>
            </a:endParaRPr>
          </a:p>
          <a:p>
            <a:pPr marL="241300" marR="239395" indent="-187325" algn="just">
              <a:lnSpc>
                <a:spcPct val="100000"/>
              </a:lnSpc>
              <a:spcBef>
                <a:spcPts val="1400"/>
              </a:spcBef>
              <a:buChar char="•"/>
              <a:tabLst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The best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recovery method</a:t>
            </a:r>
            <a:r>
              <a:rPr lang="en-US" sz="2200" dirty="0">
                <a:solidFill>
                  <a:srgbClr val="292929"/>
                </a:solidFill>
                <a:latin typeface="Arial MT"/>
                <a:cs typeface="Arial MT"/>
              </a:rPr>
              <a:t> is through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drone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ships</a:t>
            </a:r>
            <a:endParaRPr sz="2200" dirty="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17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1591945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spc="-5" dirty="0"/>
              <a:t>Results</a:t>
            </a:r>
            <a:endParaRPr sz="37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79900" y="1489662"/>
            <a:ext cx="315277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5" dirty="0">
                <a:latin typeface="Arial MT"/>
                <a:cs typeface="Arial MT"/>
              </a:rPr>
              <a:t>Flight</a:t>
            </a:r>
            <a:r>
              <a:rPr sz="1400" spc="-2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Number</a:t>
            </a:r>
            <a:r>
              <a:rPr sz="1400" spc="-1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vs</a:t>
            </a:r>
            <a:r>
              <a:rPr sz="1400" spc="-2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Launch</a:t>
            </a:r>
            <a:r>
              <a:rPr sz="1400" spc="-1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Site</a:t>
            </a:r>
            <a:r>
              <a:rPr sz="1400" spc="-2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(Cat</a:t>
            </a:r>
            <a:r>
              <a:rPr sz="1400" spc="-1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Plot)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20466"/>
            <a:ext cx="627951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5" dirty="0"/>
              <a:t>EDA</a:t>
            </a:r>
            <a:r>
              <a:rPr sz="4000" spc="-240" dirty="0"/>
              <a:t> </a:t>
            </a:r>
            <a:r>
              <a:rPr sz="4000" spc="-5" dirty="0"/>
              <a:t>with</a:t>
            </a:r>
            <a:r>
              <a:rPr sz="4000" spc="-15" dirty="0"/>
              <a:t> </a:t>
            </a:r>
            <a:r>
              <a:rPr sz="4000" spc="-5" dirty="0"/>
              <a:t>Data</a:t>
            </a:r>
            <a:r>
              <a:rPr sz="4000" spc="-15" dirty="0"/>
              <a:t> Visualization</a:t>
            </a:r>
            <a:endParaRPr sz="4000"/>
          </a:p>
        </p:txBody>
      </p:sp>
      <p:sp>
        <p:nvSpPr>
          <p:cNvPr id="4" name="object 4"/>
          <p:cNvSpPr txBox="1"/>
          <p:nvPr/>
        </p:nvSpPr>
        <p:spPr>
          <a:xfrm>
            <a:off x="911602" y="2702447"/>
            <a:ext cx="3075305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  <a:tabLst>
                <a:tab pos="172720" algn="l"/>
              </a:tabLst>
            </a:pPr>
            <a:r>
              <a:rPr sz="2000" spc="-5" dirty="0">
                <a:latin typeface="Arial MT"/>
                <a:cs typeface="Arial MT"/>
              </a:rPr>
              <a:t>KSC LC-39A </a:t>
            </a:r>
            <a:r>
              <a:rPr sz="2000" dirty="0">
                <a:latin typeface="Arial MT"/>
                <a:cs typeface="Arial MT"/>
              </a:rPr>
              <a:t>seems </a:t>
            </a:r>
            <a:r>
              <a:rPr sz="2000" spc="-5" dirty="0">
                <a:latin typeface="Arial MT"/>
                <a:cs typeface="Arial MT"/>
              </a:rPr>
              <a:t>to be the </a:t>
            </a:r>
            <a:r>
              <a:rPr sz="2000" dirty="0">
                <a:latin typeface="Arial MT"/>
                <a:cs typeface="Arial MT"/>
              </a:rPr>
              <a:t>most consistent</a:t>
            </a:r>
            <a:r>
              <a:rPr lang="en-US" sz="2000" dirty="0">
                <a:latin typeface="Arial MT"/>
                <a:cs typeface="Arial MT"/>
              </a:rPr>
              <a:t> launch site</a:t>
            </a:r>
            <a:endParaRPr sz="2000" dirty="0">
              <a:latin typeface="Arial MT"/>
              <a:cs typeface="Arial MT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08100" y="1848962"/>
            <a:ext cx="7448549" cy="3571874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19</a:t>
            </a:fld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73622" y="1949663"/>
            <a:ext cx="3090545" cy="2590800"/>
          </a:xfrm>
          <a:prstGeom prst="rect">
            <a:avLst/>
          </a:prstGeom>
        </p:spPr>
        <p:txBody>
          <a:bodyPr vert="horz" wrap="square" lIns="0" tIns="190500" rIns="0" bIns="0" rtlCol="0">
            <a:spAutoFit/>
          </a:bodyPr>
          <a:lstStyle/>
          <a:p>
            <a:pPr marL="199390" indent="-187325">
              <a:lnSpc>
                <a:spcPct val="100000"/>
              </a:lnSpc>
              <a:spcBef>
                <a:spcPts val="1500"/>
              </a:spcBef>
              <a:buChar char="•"/>
              <a:tabLst>
                <a:tab pos="2000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Executive</a:t>
            </a:r>
            <a:r>
              <a:rPr sz="2200" spc="-4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Summary</a:t>
            </a:r>
            <a:endParaRPr sz="2200" dirty="0">
              <a:latin typeface="Arial MT"/>
              <a:cs typeface="Arial MT"/>
            </a:endParaRPr>
          </a:p>
          <a:p>
            <a:pPr marL="199390" indent="-187325">
              <a:lnSpc>
                <a:spcPct val="100000"/>
              </a:lnSpc>
              <a:spcBef>
                <a:spcPts val="1400"/>
              </a:spcBef>
              <a:buChar char="•"/>
              <a:tabLst>
                <a:tab pos="2000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Introduction</a:t>
            </a:r>
            <a:endParaRPr sz="2200" dirty="0">
              <a:latin typeface="Arial MT"/>
              <a:cs typeface="Arial MT"/>
            </a:endParaRPr>
          </a:p>
          <a:p>
            <a:pPr marL="199390" indent="-187325">
              <a:lnSpc>
                <a:spcPct val="100000"/>
              </a:lnSpc>
              <a:spcBef>
                <a:spcPts val="1400"/>
              </a:spcBef>
              <a:buChar char="•"/>
              <a:tabLst>
                <a:tab pos="200025" algn="l"/>
              </a:tabLst>
            </a:pP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Methodology</a:t>
            </a:r>
            <a:endParaRPr sz="2200" dirty="0">
              <a:latin typeface="Arial MT"/>
              <a:cs typeface="Arial MT"/>
            </a:endParaRPr>
          </a:p>
          <a:p>
            <a:pPr marL="199390" indent="-187325">
              <a:lnSpc>
                <a:spcPct val="100000"/>
              </a:lnSpc>
              <a:spcBef>
                <a:spcPts val="1400"/>
              </a:spcBef>
              <a:buChar char="•"/>
              <a:tabLst>
                <a:tab pos="2000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Results</a:t>
            </a:r>
            <a:endParaRPr sz="2200" dirty="0">
              <a:latin typeface="Arial MT"/>
              <a:cs typeface="Arial MT"/>
            </a:endParaRPr>
          </a:p>
          <a:p>
            <a:pPr marL="199390" indent="-187325">
              <a:lnSpc>
                <a:spcPct val="100000"/>
              </a:lnSpc>
              <a:spcBef>
                <a:spcPts val="1400"/>
              </a:spcBef>
              <a:buChar char="•"/>
              <a:tabLst>
                <a:tab pos="2000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Conclusion</a:t>
            </a:r>
            <a:endParaRPr sz="2200" dirty="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0495">
              <a:lnSpc>
                <a:spcPts val="1870"/>
              </a:lnSpc>
            </a:pPr>
            <a:fld id="{81D60167-4931-47E6-BA6A-407CBD079E47}" type="slidenum">
              <a:rPr dirty="0"/>
              <a:t>2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1511935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spc="-5" dirty="0"/>
              <a:t>Outline</a:t>
            </a:r>
            <a:endParaRPr sz="37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76625" y="1924397"/>
            <a:ext cx="392684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Arial MT"/>
                <a:cs typeface="Arial MT"/>
              </a:rPr>
              <a:t>Launch</a:t>
            </a:r>
            <a:r>
              <a:rPr sz="1600" spc="-2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Site</a:t>
            </a:r>
            <a:r>
              <a:rPr sz="1600" spc="-20" dirty="0">
                <a:latin typeface="Arial MT"/>
                <a:cs typeface="Arial MT"/>
              </a:rPr>
              <a:t> </a:t>
            </a:r>
            <a:r>
              <a:rPr sz="1600" dirty="0">
                <a:latin typeface="Arial MT"/>
                <a:cs typeface="Arial MT"/>
              </a:rPr>
              <a:t>vs</a:t>
            </a:r>
            <a:r>
              <a:rPr sz="1600" spc="-1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Payload</a:t>
            </a:r>
            <a:r>
              <a:rPr sz="1600" spc="-20" dirty="0">
                <a:latin typeface="Arial MT"/>
                <a:cs typeface="Arial MT"/>
              </a:rPr>
              <a:t> </a:t>
            </a:r>
            <a:r>
              <a:rPr sz="1600" dirty="0">
                <a:latin typeface="Arial MT"/>
                <a:cs typeface="Arial MT"/>
              </a:rPr>
              <a:t>Mass</a:t>
            </a:r>
            <a:r>
              <a:rPr sz="1600" spc="-20" dirty="0">
                <a:latin typeface="Arial MT"/>
                <a:cs typeface="Arial MT"/>
              </a:rPr>
              <a:t> </a:t>
            </a:r>
            <a:r>
              <a:rPr sz="1600" dirty="0">
                <a:latin typeface="Arial MT"/>
                <a:cs typeface="Arial MT"/>
              </a:rPr>
              <a:t>(Scatter</a:t>
            </a:r>
            <a:r>
              <a:rPr sz="1600" spc="-15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Plot)</a:t>
            </a:r>
            <a:endParaRPr sz="160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20466"/>
            <a:ext cx="627951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5" dirty="0"/>
              <a:t>EDA</a:t>
            </a:r>
            <a:r>
              <a:rPr sz="4000" spc="-240" dirty="0"/>
              <a:t> </a:t>
            </a:r>
            <a:r>
              <a:rPr sz="4000" spc="-5" dirty="0"/>
              <a:t>with</a:t>
            </a:r>
            <a:r>
              <a:rPr sz="4000" spc="-15" dirty="0"/>
              <a:t> </a:t>
            </a:r>
            <a:r>
              <a:rPr sz="4000" spc="-5" dirty="0"/>
              <a:t>Data</a:t>
            </a:r>
            <a:r>
              <a:rPr sz="4000" spc="-15" dirty="0"/>
              <a:t> Visualization</a:t>
            </a:r>
            <a:endParaRPr sz="4000"/>
          </a:p>
        </p:txBody>
      </p:sp>
      <p:sp>
        <p:nvSpPr>
          <p:cNvPr id="4" name="object 4"/>
          <p:cNvSpPr txBox="1"/>
          <p:nvPr/>
        </p:nvSpPr>
        <p:spPr>
          <a:xfrm>
            <a:off x="893834" y="2700415"/>
            <a:ext cx="2524760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>
              <a:lnSpc>
                <a:spcPct val="100000"/>
              </a:lnSpc>
              <a:spcBef>
                <a:spcPts val="100"/>
              </a:spcBef>
              <a:tabLst>
                <a:tab pos="190500" algn="l"/>
              </a:tabLst>
            </a:pPr>
            <a:r>
              <a:rPr lang="en-US" sz="2000" dirty="0">
                <a:latin typeface="Arial MT"/>
                <a:cs typeface="Arial MT"/>
              </a:rPr>
              <a:t>The smaller the payload, the higher the success rate</a:t>
            </a:r>
            <a:endParaRPr sz="2000" dirty="0">
              <a:latin typeface="Arial MT"/>
              <a:cs typeface="Arial MT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442425" y="2308825"/>
            <a:ext cx="5498792" cy="3208649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20</a:t>
            </a:fld>
            <a:endParaRPr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96350" y="1644722"/>
            <a:ext cx="3471545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Arial MT"/>
                <a:cs typeface="Arial MT"/>
              </a:rPr>
              <a:t>Success</a:t>
            </a:r>
            <a:r>
              <a:rPr sz="1600" spc="-2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Rate</a:t>
            </a:r>
            <a:r>
              <a:rPr sz="1600" spc="-15" dirty="0">
                <a:latin typeface="Arial MT"/>
                <a:cs typeface="Arial MT"/>
              </a:rPr>
              <a:t> </a:t>
            </a:r>
            <a:r>
              <a:rPr sz="1600" dirty="0">
                <a:latin typeface="Arial MT"/>
                <a:cs typeface="Arial MT"/>
              </a:rPr>
              <a:t>vs.</a:t>
            </a:r>
            <a:r>
              <a:rPr sz="1600" spc="-2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Orbit</a:t>
            </a:r>
            <a:r>
              <a:rPr sz="1600" spc="-45" dirty="0">
                <a:latin typeface="Arial MT"/>
                <a:cs typeface="Arial MT"/>
              </a:rPr>
              <a:t> </a:t>
            </a:r>
            <a:r>
              <a:rPr sz="1600" spc="-25" dirty="0">
                <a:latin typeface="Arial MT"/>
                <a:cs typeface="Arial MT"/>
              </a:rPr>
              <a:t>Type</a:t>
            </a:r>
            <a:r>
              <a:rPr sz="1600" spc="-15" dirty="0">
                <a:latin typeface="Arial MT"/>
                <a:cs typeface="Arial MT"/>
              </a:rPr>
              <a:t> </a:t>
            </a:r>
            <a:r>
              <a:rPr sz="1600" dirty="0">
                <a:latin typeface="Arial MT"/>
                <a:cs typeface="Arial MT"/>
              </a:rPr>
              <a:t>(Bar</a:t>
            </a:r>
            <a:r>
              <a:rPr sz="1600" spc="-20" dirty="0">
                <a:latin typeface="Arial MT"/>
                <a:cs typeface="Arial MT"/>
              </a:rPr>
              <a:t> </a:t>
            </a:r>
            <a:r>
              <a:rPr sz="1600" spc="-5" dirty="0">
                <a:latin typeface="Arial MT"/>
                <a:cs typeface="Arial MT"/>
              </a:rPr>
              <a:t>plot)</a:t>
            </a:r>
            <a:endParaRPr sz="160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20466"/>
            <a:ext cx="627951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5" dirty="0"/>
              <a:t>EDA</a:t>
            </a:r>
            <a:r>
              <a:rPr sz="4000" spc="-240" dirty="0"/>
              <a:t> </a:t>
            </a:r>
            <a:r>
              <a:rPr sz="4000" spc="-5" dirty="0"/>
              <a:t>with</a:t>
            </a:r>
            <a:r>
              <a:rPr sz="4000" spc="-15" dirty="0"/>
              <a:t> </a:t>
            </a:r>
            <a:r>
              <a:rPr sz="4000" spc="-5" dirty="0"/>
              <a:t>Data</a:t>
            </a:r>
            <a:r>
              <a:rPr sz="4000" spc="-15" dirty="0"/>
              <a:t> Visualization</a:t>
            </a:r>
            <a:endParaRPr sz="4000"/>
          </a:p>
        </p:txBody>
      </p:sp>
      <p:sp>
        <p:nvSpPr>
          <p:cNvPr id="4" name="object 4"/>
          <p:cNvSpPr txBox="1"/>
          <p:nvPr/>
        </p:nvSpPr>
        <p:spPr>
          <a:xfrm>
            <a:off x="893834" y="3105027"/>
            <a:ext cx="347091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>
              <a:lnSpc>
                <a:spcPct val="100000"/>
              </a:lnSpc>
              <a:spcBef>
                <a:spcPts val="100"/>
              </a:spcBef>
              <a:tabLst>
                <a:tab pos="190500" algn="l"/>
              </a:tabLst>
            </a:pPr>
            <a:r>
              <a:rPr lang="en-US" sz="2000" spc="-5" dirty="0">
                <a:latin typeface="Arial MT"/>
                <a:cs typeface="Arial MT"/>
              </a:rPr>
              <a:t>The </a:t>
            </a:r>
            <a:r>
              <a:rPr sz="2000" spc="-5" dirty="0">
                <a:latin typeface="Arial MT"/>
                <a:cs typeface="Arial MT"/>
              </a:rPr>
              <a:t>ES-L1,</a:t>
            </a:r>
            <a:r>
              <a:rPr sz="2000" spc="-30" dirty="0">
                <a:latin typeface="Arial MT"/>
                <a:cs typeface="Arial MT"/>
              </a:rPr>
              <a:t> </a:t>
            </a:r>
            <a:r>
              <a:rPr sz="2000" spc="-5" dirty="0">
                <a:latin typeface="Arial MT"/>
                <a:cs typeface="Arial MT"/>
              </a:rPr>
              <a:t>SSO,</a:t>
            </a:r>
            <a:r>
              <a:rPr sz="2000" spc="-30" dirty="0">
                <a:latin typeface="Arial MT"/>
                <a:cs typeface="Arial MT"/>
              </a:rPr>
              <a:t> </a:t>
            </a:r>
            <a:r>
              <a:rPr sz="2000" spc="-5" dirty="0">
                <a:latin typeface="Arial MT"/>
                <a:cs typeface="Arial MT"/>
              </a:rPr>
              <a:t>HEO,</a:t>
            </a:r>
            <a:r>
              <a:rPr sz="2000" spc="-25" dirty="0">
                <a:latin typeface="Arial MT"/>
                <a:cs typeface="Arial MT"/>
              </a:rPr>
              <a:t> </a:t>
            </a:r>
            <a:r>
              <a:rPr sz="2000" spc="-5" dirty="0">
                <a:latin typeface="Arial MT"/>
                <a:cs typeface="Arial MT"/>
              </a:rPr>
              <a:t>and</a:t>
            </a:r>
            <a:r>
              <a:rPr sz="2000" spc="-25" dirty="0">
                <a:latin typeface="Arial MT"/>
                <a:cs typeface="Arial MT"/>
              </a:rPr>
              <a:t> </a:t>
            </a:r>
            <a:r>
              <a:rPr sz="2000" spc="-5" dirty="0">
                <a:latin typeface="Arial MT"/>
                <a:cs typeface="Arial MT"/>
              </a:rPr>
              <a:t>GEO </a:t>
            </a:r>
            <a:r>
              <a:rPr sz="2000" spc="-540" dirty="0">
                <a:latin typeface="Arial MT"/>
                <a:cs typeface="Arial MT"/>
              </a:rPr>
              <a:t> </a:t>
            </a:r>
            <a:r>
              <a:rPr sz="2000" spc="-5" dirty="0">
                <a:latin typeface="Arial MT"/>
                <a:cs typeface="Arial MT"/>
              </a:rPr>
              <a:t>orbits</a:t>
            </a:r>
            <a:r>
              <a:rPr sz="2000" spc="-15" dirty="0">
                <a:latin typeface="Arial MT"/>
                <a:cs typeface="Arial MT"/>
              </a:rPr>
              <a:t> </a:t>
            </a:r>
            <a:r>
              <a:rPr sz="2000" spc="-5" dirty="0">
                <a:latin typeface="Arial MT"/>
                <a:cs typeface="Arial MT"/>
              </a:rPr>
              <a:t>are</a:t>
            </a:r>
            <a:r>
              <a:rPr sz="2000" spc="-1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very</a:t>
            </a:r>
            <a:r>
              <a:rPr sz="2000" spc="-1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reliable</a:t>
            </a: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76125" y="2029149"/>
            <a:ext cx="4853399" cy="3294276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21</a:t>
            </a:fld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4925" y="2849825"/>
            <a:ext cx="3716020" cy="2520562"/>
          </a:xfrm>
          <a:prstGeom prst="rect">
            <a:avLst/>
          </a:prstGeom>
        </p:spPr>
        <p:txBody>
          <a:bodyPr vert="horz" wrap="square" lIns="0" tIns="50165" rIns="0" bIns="0" rtlCol="0">
            <a:spAutoFit/>
          </a:bodyPr>
          <a:lstStyle/>
          <a:p>
            <a:pPr marL="199390" marR="113030" indent="-187325">
              <a:lnSpc>
                <a:spcPts val="2380"/>
              </a:lnSpc>
              <a:spcBef>
                <a:spcPts val="395"/>
              </a:spcBef>
              <a:buChar char="•"/>
              <a:tabLst>
                <a:tab pos="2000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ES-L1,</a:t>
            </a:r>
            <a:r>
              <a:rPr sz="2200" spc="-3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HEO,</a:t>
            </a:r>
            <a:r>
              <a:rPr sz="2200" spc="-3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and </a:t>
            </a:r>
            <a:r>
              <a:rPr sz="2200" spc="-59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GEO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success rate</a:t>
            </a:r>
            <a:r>
              <a:rPr lang="en-US" sz="2200" dirty="0">
                <a:solidFill>
                  <a:srgbClr val="292929"/>
                </a:solidFill>
                <a:latin typeface="Arial MT"/>
                <a:cs typeface="Arial MT"/>
              </a:rPr>
              <a:t>s are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 skewed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due to each having </a:t>
            </a:r>
            <a:r>
              <a:rPr sz="2200" spc="-60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only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1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launch</a:t>
            </a:r>
            <a:endParaRPr sz="22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buClr>
                <a:srgbClr val="292929"/>
              </a:buClr>
              <a:buFont typeface="Arial MT"/>
              <a:buChar char="•"/>
            </a:pPr>
            <a:endParaRPr sz="2050" dirty="0">
              <a:latin typeface="Arial MT"/>
              <a:cs typeface="Arial MT"/>
            </a:endParaRPr>
          </a:p>
          <a:p>
            <a:pPr marL="199390" marR="5080" indent="-187325">
              <a:lnSpc>
                <a:spcPts val="2380"/>
              </a:lnSpc>
              <a:buChar char="•"/>
              <a:tabLst>
                <a:tab pos="2000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LEO,</a:t>
            </a:r>
            <a:r>
              <a:rPr sz="2200" spc="-2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SSO,</a:t>
            </a:r>
            <a:r>
              <a:rPr sz="2200" spc="-3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and</a:t>
            </a:r>
            <a:r>
              <a:rPr sz="2200" spc="-2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VLEO</a:t>
            </a:r>
            <a:r>
              <a:rPr sz="2200" spc="-3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lang="en-US" sz="2200" spc="-30" dirty="0">
                <a:solidFill>
                  <a:srgbClr val="292929"/>
                </a:solidFill>
                <a:latin typeface="Arial MT"/>
                <a:cs typeface="Arial MT"/>
              </a:rPr>
              <a:t>have higher success rates and higher number of samples</a:t>
            </a:r>
            <a:endParaRPr sz="2200" dirty="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5985510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spc="-10" dirty="0"/>
              <a:t>Flight</a:t>
            </a:r>
            <a:r>
              <a:rPr sz="3700" spc="-30" dirty="0"/>
              <a:t> </a:t>
            </a:r>
            <a:r>
              <a:rPr sz="3700" spc="-5" dirty="0"/>
              <a:t>Number</a:t>
            </a:r>
            <a:r>
              <a:rPr sz="3700" spc="-20" dirty="0"/>
              <a:t> </a:t>
            </a:r>
            <a:r>
              <a:rPr sz="3700" dirty="0"/>
              <a:t>vs.</a:t>
            </a:r>
            <a:r>
              <a:rPr sz="3700" spc="-20" dirty="0"/>
              <a:t> </a:t>
            </a:r>
            <a:r>
              <a:rPr sz="3700" spc="-10" dirty="0"/>
              <a:t>Orbit</a:t>
            </a:r>
            <a:r>
              <a:rPr sz="3700" spc="-95" dirty="0"/>
              <a:t> </a:t>
            </a:r>
            <a:r>
              <a:rPr sz="3700" spc="-55" dirty="0"/>
              <a:t>Type</a:t>
            </a:r>
            <a:endParaRPr sz="370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549025" y="2181225"/>
            <a:ext cx="5347650" cy="352029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22</a:t>
            </a:fld>
            <a:endParaRPr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4925" y="3270324"/>
            <a:ext cx="3656965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9390" marR="508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LEO and SSO orbits’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 success</a:t>
            </a:r>
            <a:r>
              <a:rPr sz="2200" spc="-2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may</a:t>
            </a:r>
            <a:r>
              <a:rPr sz="2200" spc="-2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be</a:t>
            </a:r>
            <a:r>
              <a:rPr sz="2200" spc="-2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due</a:t>
            </a:r>
            <a:r>
              <a:rPr sz="2200" spc="-2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to</a:t>
            </a:r>
            <a:r>
              <a:rPr sz="2200" spc="-2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light </a:t>
            </a:r>
            <a:r>
              <a:rPr sz="2200" spc="-59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payloads</a:t>
            </a:r>
            <a:endParaRPr sz="220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4732655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spc="-10" dirty="0"/>
              <a:t>Payload</a:t>
            </a:r>
            <a:r>
              <a:rPr sz="3700" spc="-40" dirty="0"/>
              <a:t> </a:t>
            </a:r>
            <a:r>
              <a:rPr sz="3700" dirty="0"/>
              <a:t>vs.</a:t>
            </a:r>
            <a:r>
              <a:rPr sz="3700" spc="-30" dirty="0"/>
              <a:t> </a:t>
            </a:r>
            <a:r>
              <a:rPr sz="3700" spc="-10" dirty="0"/>
              <a:t>Orbit</a:t>
            </a:r>
            <a:r>
              <a:rPr sz="3700" spc="-100" dirty="0"/>
              <a:t> </a:t>
            </a:r>
            <a:r>
              <a:rPr sz="3700" spc="-55" dirty="0"/>
              <a:t>Type</a:t>
            </a:r>
            <a:endParaRPr sz="370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655875" y="2057400"/>
            <a:ext cx="5544374" cy="357789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23</a:t>
            </a:fld>
            <a:endParaRPr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66800" y="2394101"/>
            <a:ext cx="3533140" cy="206979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9390" marR="508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Overall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success rate </a:t>
            </a:r>
            <a:r>
              <a:rPr sz="2200" spc="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increased </a:t>
            </a: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the most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from 2013 to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2017</a:t>
            </a:r>
            <a:endParaRPr lang="en-US" sz="2200" spc="-5" dirty="0">
              <a:solidFill>
                <a:srgbClr val="292929"/>
              </a:solidFill>
              <a:latin typeface="Arial MT"/>
              <a:cs typeface="Arial MT"/>
            </a:endParaRPr>
          </a:p>
          <a:p>
            <a:pPr marL="199390" marR="508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endParaRPr lang="de-DE" sz="2200" spc="-5" dirty="0">
              <a:solidFill>
                <a:srgbClr val="292929"/>
              </a:solidFill>
              <a:latin typeface="Arial MT"/>
              <a:cs typeface="Arial MT"/>
            </a:endParaRPr>
          </a:p>
          <a:p>
            <a:pPr marL="199390" marR="508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r>
              <a:rPr lang="de-DE" sz="2200" spc="-5" dirty="0" err="1">
                <a:solidFill>
                  <a:srgbClr val="292929"/>
                </a:solidFill>
                <a:latin typeface="Arial MT"/>
                <a:cs typeface="Arial MT"/>
              </a:rPr>
              <a:t>Since</a:t>
            </a:r>
            <a:r>
              <a:rPr lang="de-DE" sz="2200" spc="-5" dirty="0">
                <a:solidFill>
                  <a:srgbClr val="292929"/>
                </a:solidFill>
                <a:latin typeface="Arial MT"/>
                <a:cs typeface="Arial MT"/>
              </a:rPr>
              <a:t> 2017, </a:t>
            </a:r>
            <a:r>
              <a:rPr lang="de-DE" sz="2200" spc="-5" dirty="0" err="1">
                <a:solidFill>
                  <a:srgbClr val="292929"/>
                </a:solidFill>
                <a:latin typeface="Arial MT"/>
                <a:cs typeface="Arial MT"/>
              </a:rPr>
              <a:t>the</a:t>
            </a:r>
            <a:r>
              <a:rPr lang="de-DE" sz="2200" spc="-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lang="de-DE" sz="2200" spc="-5" dirty="0" err="1">
                <a:solidFill>
                  <a:srgbClr val="292929"/>
                </a:solidFill>
                <a:latin typeface="Arial MT"/>
                <a:cs typeface="Arial MT"/>
              </a:rPr>
              <a:t>success</a:t>
            </a:r>
            <a:r>
              <a:rPr lang="de-DE" sz="2200" spc="-5" dirty="0">
                <a:solidFill>
                  <a:srgbClr val="292929"/>
                </a:solidFill>
                <a:latin typeface="Arial MT"/>
                <a:cs typeface="Arial MT"/>
              </a:rPr>
              <a:t> rate </a:t>
            </a:r>
            <a:r>
              <a:rPr lang="de-DE" sz="2200" spc="-5" dirty="0" err="1">
                <a:solidFill>
                  <a:srgbClr val="292929"/>
                </a:solidFill>
                <a:latin typeface="Arial MT"/>
                <a:cs typeface="Arial MT"/>
              </a:rPr>
              <a:t>has</a:t>
            </a:r>
            <a:r>
              <a:rPr lang="de-DE" sz="2200" spc="-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lang="de-DE" sz="2200" spc="-5" dirty="0" err="1">
                <a:solidFill>
                  <a:srgbClr val="292929"/>
                </a:solidFill>
                <a:latin typeface="Arial MT"/>
                <a:cs typeface="Arial MT"/>
              </a:rPr>
              <a:t>lowered</a:t>
            </a:r>
            <a:endParaRPr sz="2200" dirty="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6207125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spc="-5" dirty="0"/>
              <a:t>Launch</a:t>
            </a:r>
            <a:r>
              <a:rPr sz="3700" spc="-25" dirty="0"/>
              <a:t> </a:t>
            </a:r>
            <a:r>
              <a:rPr sz="3700" spc="-10" dirty="0"/>
              <a:t>Success</a:t>
            </a:r>
            <a:r>
              <a:rPr sz="3700" spc="-95" dirty="0"/>
              <a:t> </a:t>
            </a:r>
            <a:r>
              <a:rPr sz="3700" spc="-65" dirty="0"/>
              <a:t>Yearly</a:t>
            </a:r>
            <a:r>
              <a:rPr sz="3700" spc="-90" dirty="0"/>
              <a:t> </a:t>
            </a:r>
            <a:r>
              <a:rPr sz="3700" spc="-30" dirty="0"/>
              <a:t>Trend</a:t>
            </a:r>
            <a:endParaRPr sz="3700" dirty="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615801" y="2069750"/>
            <a:ext cx="5615563" cy="3811600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24</a:t>
            </a:fld>
            <a:endParaRPr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4924" y="1839848"/>
            <a:ext cx="10087875" cy="10541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>
              <a:lnSpc>
                <a:spcPct val="100000"/>
              </a:lnSpc>
              <a:spcBef>
                <a:spcPts val="100"/>
              </a:spcBef>
              <a:tabLst>
                <a:tab pos="200025" algn="l"/>
              </a:tabLst>
            </a:pPr>
            <a:r>
              <a:rPr lang="de-DE" sz="2200" spc="-5" dirty="0">
                <a:solidFill>
                  <a:srgbClr val="292929"/>
                </a:solidFill>
                <a:latin typeface="Arial MT"/>
                <a:cs typeface="Arial MT"/>
              </a:rPr>
              <a:t>There are four launch sites:</a:t>
            </a:r>
          </a:p>
          <a:p>
            <a:pPr marL="12065" marR="5080">
              <a:lnSpc>
                <a:spcPct val="100000"/>
              </a:lnSpc>
              <a:spcBef>
                <a:spcPts val="100"/>
              </a:spcBef>
              <a:tabLst>
                <a:tab pos="200025" algn="l"/>
              </a:tabLst>
            </a:pPr>
            <a:endParaRPr lang="de-DE" sz="2200" spc="-5" dirty="0">
              <a:solidFill>
                <a:srgbClr val="292929"/>
              </a:solidFill>
              <a:latin typeface="Arial MT"/>
              <a:cs typeface="Arial MT"/>
            </a:endParaRPr>
          </a:p>
          <a:p>
            <a:pPr marL="12065" marR="5080">
              <a:lnSpc>
                <a:spcPct val="100000"/>
              </a:lnSpc>
              <a:spcBef>
                <a:spcPts val="100"/>
              </a:spcBef>
              <a:tabLst>
                <a:tab pos="200025" algn="l"/>
              </a:tabLst>
            </a:pPr>
            <a:r>
              <a:rPr lang="de-DE" sz="2200" spc="-5" dirty="0">
                <a:solidFill>
                  <a:srgbClr val="292929"/>
                </a:solidFill>
                <a:latin typeface="Arial MT"/>
                <a:cs typeface="Arial MT"/>
              </a:rPr>
              <a:t>  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4770120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spc="-5" dirty="0"/>
              <a:t>Launch</a:t>
            </a:r>
            <a:r>
              <a:rPr sz="3700" spc="-30" dirty="0"/>
              <a:t> </a:t>
            </a:r>
            <a:r>
              <a:rPr sz="3700" spc="-10" dirty="0"/>
              <a:t>Site</a:t>
            </a:r>
            <a:r>
              <a:rPr lang="en-US" sz="3700" spc="-10" dirty="0"/>
              <a:t>s</a:t>
            </a:r>
            <a:endParaRPr sz="3700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25</a:t>
            </a:fld>
            <a:endParaRPr dirty="0"/>
          </a:p>
        </p:txBody>
      </p:sp>
      <p:pic>
        <p:nvPicPr>
          <p:cNvPr id="7" name="Picture 6" descr="A screenshot of a phone&#10;&#10;Description automatically generated">
            <a:extLst>
              <a:ext uri="{FF2B5EF4-FFF2-40B4-BE49-F238E27FC236}">
                <a16:creationId xmlns:a16="http://schemas.microsoft.com/office/drawing/2014/main" id="{25337630-41F5-B341-9983-AF8EA5F5CA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681252"/>
            <a:ext cx="1009702" cy="1282766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4925" y="1839848"/>
            <a:ext cx="6955155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9390" marR="508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F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irst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5 records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for launch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sites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that begin </a:t>
            </a:r>
            <a:r>
              <a:rPr sz="2200" spc="-60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with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35" dirty="0">
                <a:solidFill>
                  <a:srgbClr val="292929"/>
                </a:solidFill>
                <a:latin typeface="Arial MT"/>
                <a:cs typeface="Arial MT"/>
              </a:rPr>
              <a:t>‘CCA’:</a:t>
            </a:r>
            <a:endParaRPr sz="2200" dirty="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7712709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spc="-5" dirty="0"/>
              <a:t>Launch</a:t>
            </a:r>
            <a:r>
              <a:rPr sz="3700" spc="-20" dirty="0"/>
              <a:t> </a:t>
            </a:r>
            <a:r>
              <a:rPr sz="3700" spc="-10" dirty="0"/>
              <a:t>Site</a:t>
            </a:r>
            <a:r>
              <a:rPr sz="3700" spc="-25" dirty="0"/>
              <a:t> </a:t>
            </a:r>
            <a:r>
              <a:rPr sz="3700" spc="-5" dirty="0"/>
              <a:t>Names</a:t>
            </a:r>
            <a:r>
              <a:rPr sz="3700" spc="-20" dirty="0"/>
              <a:t> </a:t>
            </a:r>
            <a:r>
              <a:rPr sz="3700" spc="-10" dirty="0"/>
              <a:t>Begin</a:t>
            </a:r>
            <a:r>
              <a:rPr sz="3700" spc="-30" dirty="0"/>
              <a:t> </a:t>
            </a:r>
            <a:r>
              <a:rPr sz="3700" spc="-5" dirty="0"/>
              <a:t>with</a:t>
            </a:r>
            <a:r>
              <a:rPr sz="3700" spc="-15" dirty="0"/>
              <a:t> </a:t>
            </a:r>
            <a:r>
              <a:rPr sz="3700" spc="-5" dirty="0"/>
              <a:t>'CCA'</a:t>
            </a:r>
            <a:endParaRPr sz="370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26</a:t>
            </a:fld>
            <a:endParaRPr dirty="0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0CA9EA12-93E8-2746-6A61-7CD6D58D96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267" y="2743200"/>
            <a:ext cx="11011466" cy="281319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4935" y="1839848"/>
            <a:ext cx="882015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939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Here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is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the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total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payload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mass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(in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kg)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carried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by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boosters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from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NASA:</a:t>
            </a:r>
            <a:endParaRPr sz="220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4092575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spc="-90" dirty="0"/>
              <a:t>Total</a:t>
            </a:r>
            <a:r>
              <a:rPr sz="3700" spc="-40" dirty="0"/>
              <a:t> </a:t>
            </a:r>
            <a:r>
              <a:rPr sz="3700" spc="-10" dirty="0"/>
              <a:t>Payload</a:t>
            </a:r>
            <a:r>
              <a:rPr sz="3700" spc="-50" dirty="0"/>
              <a:t> </a:t>
            </a:r>
            <a:r>
              <a:rPr sz="3700" dirty="0"/>
              <a:t>Mass</a:t>
            </a:r>
            <a:endParaRPr sz="370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27</a:t>
            </a:fld>
            <a:endParaRPr dirty="0"/>
          </a:p>
        </p:txBody>
      </p:sp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7CC277D0-3D3F-7652-4821-EA9B391BB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2722692"/>
            <a:ext cx="1828894" cy="558829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4925" y="1839848"/>
            <a:ext cx="873061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939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On</a:t>
            </a:r>
            <a:r>
              <a:rPr sz="2200" spc="-2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average,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rockets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with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by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booster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version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F9</a:t>
            </a:r>
            <a:r>
              <a:rPr sz="2200" spc="-2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v1.1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carry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a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mass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of</a:t>
            </a: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 2534,66</a:t>
            </a:r>
            <a:endParaRPr sz="2200" dirty="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7162800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spc="-15" dirty="0"/>
              <a:t>Average </a:t>
            </a:r>
            <a:r>
              <a:rPr sz="3700" spc="-10" dirty="0"/>
              <a:t>Payload</a:t>
            </a:r>
            <a:r>
              <a:rPr sz="3700" spc="-25" dirty="0"/>
              <a:t> </a:t>
            </a:r>
            <a:r>
              <a:rPr sz="3700" spc="-5" dirty="0"/>
              <a:t>Mass</a:t>
            </a:r>
            <a:r>
              <a:rPr sz="3700" spc="-15" dirty="0"/>
              <a:t> </a:t>
            </a:r>
            <a:r>
              <a:rPr sz="3700" spc="-5" dirty="0"/>
              <a:t>by</a:t>
            </a:r>
            <a:r>
              <a:rPr sz="3700" spc="-15" dirty="0"/>
              <a:t> </a:t>
            </a:r>
            <a:r>
              <a:rPr sz="3700" spc="-5" dirty="0"/>
              <a:t>F9</a:t>
            </a:r>
            <a:r>
              <a:rPr sz="3700" spc="-20" dirty="0"/>
              <a:t> </a:t>
            </a:r>
            <a:r>
              <a:rPr sz="3700" dirty="0"/>
              <a:t>v1.1</a:t>
            </a:r>
            <a:endParaRPr sz="370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28</a:t>
            </a:fld>
            <a:endParaRPr dirty="0"/>
          </a:p>
        </p:txBody>
      </p:sp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99D1E507-E86C-D577-F743-2962C5EA40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171812"/>
            <a:ext cx="1828894" cy="514376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4935" y="1839848"/>
            <a:ext cx="10525506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939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The</a:t>
            </a:r>
            <a:r>
              <a:rPr sz="2200" spc="-2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first</a:t>
            </a:r>
            <a:r>
              <a:rPr sz="2200" spc="-2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successful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Stage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One</a:t>
            </a:r>
            <a:r>
              <a:rPr sz="2200" spc="-2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recovery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landing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occurred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on</a:t>
            </a: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:</a:t>
            </a:r>
            <a:endParaRPr sz="2200" dirty="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7945120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spc="-10" dirty="0"/>
              <a:t>First</a:t>
            </a:r>
            <a:r>
              <a:rPr sz="3700" spc="-30" dirty="0"/>
              <a:t> </a:t>
            </a:r>
            <a:r>
              <a:rPr sz="3700" spc="-10" dirty="0"/>
              <a:t>Successful</a:t>
            </a:r>
            <a:r>
              <a:rPr sz="3700" spc="-30" dirty="0"/>
              <a:t> </a:t>
            </a:r>
            <a:r>
              <a:rPr sz="3700" spc="-10" dirty="0"/>
              <a:t>Ground</a:t>
            </a:r>
            <a:r>
              <a:rPr sz="3700" spc="-25" dirty="0"/>
              <a:t> </a:t>
            </a:r>
            <a:r>
              <a:rPr sz="3700" spc="-5" dirty="0"/>
              <a:t>Landing</a:t>
            </a:r>
            <a:r>
              <a:rPr sz="3700" spc="-20" dirty="0"/>
              <a:t> </a:t>
            </a:r>
            <a:r>
              <a:rPr sz="3700" spc="-5" dirty="0"/>
              <a:t>Date</a:t>
            </a:r>
            <a:endParaRPr sz="370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29</a:t>
            </a:fld>
            <a:endParaRPr dirty="0"/>
          </a:p>
        </p:txBody>
      </p:sp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07639CBA-4428-1D1D-B44B-D6837E56FA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6076" y="3108308"/>
            <a:ext cx="939848" cy="64138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33582" y="6083644"/>
            <a:ext cx="25146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600" spc="-5" dirty="0">
                <a:solidFill>
                  <a:srgbClr val="1B7DDB"/>
                </a:solidFill>
                <a:latin typeface="Arial MT"/>
                <a:cs typeface="Arial MT"/>
              </a:rPr>
              <a:t>3</a:t>
            </a:r>
            <a:endParaRPr sz="1600" dirty="0">
              <a:latin typeface="Arial MT"/>
              <a:cs typeface="Arial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06958" y="1447800"/>
            <a:ext cx="10500117" cy="507574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939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Data</a:t>
            </a:r>
            <a:r>
              <a:rPr sz="2200" spc="-3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lang="en-US" sz="2200" spc="-35" dirty="0">
                <a:solidFill>
                  <a:srgbClr val="292929"/>
                </a:solidFill>
                <a:latin typeface="Arial MT"/>
                <a:cs typeface="Arial MT"/>
              </a:rPr>
              <a:t>C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ollection</a:t>
            </a:r>
            <a:r>
              <a:rPr sz="2200" spc="-3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lang="en-US" sz="2200" spc="-35" dirty="0">
                <a:solidFill>
                  <a:srgbClr val="292929"/>
                </a:solidFill>
                <a:latin typeface="Arial MT"/>
                <a:cs typeface="Arial MT"/>
              </a:rPr>
              <a:t>M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ethodology:</a:t>
            </a:r>
            <a:endParaRPr sz="2200" dirty="0">
              <a:latin typeface="Arial MT"/>
              <a:cs typeface="Arial MT"/>
            </a:endParaRPr>
          </a:p>
          <a:p>
            <a:pPr marL="656590" lvl="1" indent="-193040">
              <a:lnSpc>
                <a:spcPct val="100000"/>
              </a:lnSpc>
              <a:spcBef>
                <a:spcPts val="1410"/>
              </a:spcBef>
              <a:buChar char="•"/>
              <a:tabLst>
                <a:tab pos="657225" algn="l"/>
              </a:tabLst>
            </a:pPr>
            <a:r>
              <a:rPr sz="1900" spc="-5" dirty="0">
                <a:latin typeface="Arial MT"/>
                <a:cs typeface="Arial MT"/>
              </a:rPr>
              <a:t>Collect</a:t>
            </a:r>
            <a:r>
              <a:rPr lang="en-US" sz="1900" spc="-5" dirty="0">
                <a:latin typeface="Arial MT"/>
                <a:cs typeface="Arial MT"/>
              </a:rPr>
              <a:t> SpaceX API</a:t>
            </a:r>
            <a:r>
              <a:rPr sz="1900" spc="-20" dirty="0">
                <a:latin typeface="Arial MT"/>
                <a:cs typeface="Arial MT"/>
              </a:rPr>
              <a:t> </a:t>
            </a:r>
            <a:r>
              <a:rPr sz="1900" dirty="0">
                <a:latin typeface="Arial MT"/>
                <a:cs typeface="Arial MT"/>
              </a:rPr>
              <a:t>rocket</a:t>
            </a:r>
            <a:r>
              <a:rPr sz="1900" spc="-15" dirty="0">
                <a:latin typeface="Arial MT"/>
                <a:cs typeface="Arial MT"/>
              </a:rPr>
              <a:t> </a:t>
            </a:r>
            <a:r>
              <a:rPr sz="1900" spc="-5" dirty="0">
                <a:latin typeface="Arial MT"/>
                <a:cs typeface="Arial MT"/>
              </a:rPr>
              <a:t>launch</a:t>
            </a:r>
            <a:r>
              <a:rPr sz="1900" spc="-15" dirty="0">
                <a:latin typeface="Arial MT"/>
                <a:cs typeface="Arial MT"/>
              </a:rPr>
              <a:t> </a:t>
            </a:r>
            <a:r>
              <a:rPr sz="1900" spc="-5" dirty="0">
                <a:latin typeface="Arial MT"/>
                <a:cs typeface="Arial MT"/>
              </a:rPr>
              <a:t>data</a:t>
            </a:r>
            <a:endParaRPr sz="1900" dirty="0">
              <a:latin typeface="Arial MT"/>
              <a:cs typeface="Arial MT"/>
            </a:endParaRPr>
          </a:p>
          <a:p>
            <a:pPr marL="199390" indent="-187325">
              <a:lnSpc>
                <a:spcPct val="100000"/>
              </a:lnSpc>
              <a:spcBef>
                <a:spcPts val="1390"/>
              </a:spcBef>
              <a:buChar char="•"/>
              <a:tabLst>
                <a:tab pos="200025" algn="l"/>
              </a:tabLst>
            </a:pPr>
            <a:r>
              <a:rPr lang="en-US" sz="2200" spc="-5" dirty="0">
                <a:latin typeface="Arial MT"/>
                <a:cs typeface="Arial MT"/>
              </a:rPr>
              <a:t>D</a:t>
            </a:r>
            <a:r>
              <a:rPr sz="2200" spc="-5" dirty="0">
                <a:latin typeface="Arial MT"/>
                <a:cs typeface="Arial MT"/>
              </a:rPr>
              <a:t>ata</a:t>
            </a:r>
            <a:r>
              <a:rPr sz="2200" spc="-35" dirty="0">
                <a:latin typeface="Arial MT"/>
                <a:cs typeface="Arial MT"/>
              </a:rPr>
              <a:t> </a:t>
            </a:r>
            <a:r>
              <a:rPr lang="en-US" sz="2200" spc="-5" dirty="0">
                <a:latin typeface="Arial MT"/>
                <a:cs typeface="Arial MT"/>
              </a:rPr>
              <a:t>W</a:t>
            </a:r>
            <a:r>
              <a:rPr sz="2200" spc="-5" dirty="0">
                <a:latin typeface="Arial MT"/>
                <a:cs typeface="Arial MT"/>
              </a:rPr>
              <a:t>rangling</a:t>
            </a:r>
            <a:endParaRPr sz="2200" dirty="0">
              <a:latin typeface="Arial MT"/>
              <a:cs typeface="Arial MT"/>
            </a:endParaRPr>
          </a:p>
          <a:p>
            <a:pPr marL="656590" lvl="1" indent="-193040">
              <a:lnSpc>
                <a:spcPct val="100000"/>
              </a:lnSpc>
              <a:spcBef>
                <a:spcPts val="1410"/>
              </a:spcBef>
              <a:buChar char="•"/>
              <a:tabLst>
                <a:tab pos="657225" algn="l"/>
              </a:tabLst>
            </a:pPr>
            <a:r>
              <a:rPr lang="en-US" sz="1900" spc="-5" dirty="0">
                <a:latin typeface="Arial MT"/>
                <a:cs typeface="Arial MT"/>
              </a:rPr>
              <a:t>Create and modify </a:t>
            </a:r>
            <a:r>
              <a:rPr sz="1900" dirty="0">
                <a:latin typeface="Arial MT"/>
                <a:cs typeface="Arial MT"/>
              </a:rPr>
              <a:t>columns</a:t>
            </a:r>
            <a:r>
              <a:rPr lang="en-US" sz="1900" dirty="0">
                <a:latin typeface="Arial MT"/>
                <a:cs typeface="Arial MT"/>
              </a:rPr>
              <a:t> for further use</a:t>
            </a:r>
            <a:endParaRPr sz="1900" dirty="0">
              <a:latin typeface="Arial MT"/>
              <a:cs typeface="Arial MT"/>
            </a:endParaRPr>
          </a:p>
          <a:p>
            <a:pPr marL="199390" indent="-187325">
              <a:lnSpc>
                <a:spcPct val="100000"/>
              </a:lnSpc>
              <a:spcBef>
                <a:spcPts val="1390"/>
              </a:spcBef>
              <a:buChar char="•"/>
              <a:tabLst>
                <a:tab pos="200025" algn="l"/>
              </a:tabLst>
            </a:pPr>
            <a:r>
              <a:rPr sz="2200" spc="-5" dirty="0">
                <a:latin typeface="Arial MT"/>
                <a:cs typeface="Arial MT"/>
              </a:rPr>
              <a:t>Perform</a:t>
            </a:r>
            <a:r>
              <a:rPr sz="2200" spc="-2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exploratory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data</a:t>
            </a:r>
            <a:r>
              <a:rPr sz="2200" spc="-1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analysis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dirty="0">
                <a:latin typeface="Arial MT"/>
                <a:cs typeface="Arial MT"/>
              </a:rPr>
              <a:t>(EDA)</a:t>
            </a:r>
            <a:r>
              <a:rPr sz="2200" spc="-1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using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dirty="0">
                <a:latin typeface="Arial MT"/>
                <a:cs typeface="Arial MT"/>
              </a:rPr>
              <a:t>visualization</a:t>
            </a:r>
            <a:r>
              <a:rPr sz="2200" spc="-1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and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SQL</a:t>
            </a:r>
            <a:endParaRPr sz="2200" dirty="0">
              <a:latin typeface="Arial MT"/>
              <a:cs typeface="Arial MT"/>
            </a:endParaRPr>
          </a:p>
          <a:p>
            <a:pPr marL="199390" indent="-187325">
              <a:lnSpc>
                <a:spcPct val="100000"/>
              </a:lnSpc>
              <a:spcBef>
                <a:spcPts val="1400"/>
              </a:spcBef>
              <a:buChar char="•"/>
              <a:tabLst>
                <a:tab pos="200025" algn="l"/>
              </a:tabLst>
            </a:pPr>
            <a:r>
              <a:rPr sz="2200" spc="-5" dirty="0">
                <a:latin typeface="Arial MT"/>
                <a:cs typeface="Arial MT"/>
              </a:rPr>
              <a:t>Perform</a:t>
            </a:r>
            <a:r>
              <a:rPr sz="2200" spc="-2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interactive</a:t>
            </a:r>
            <a:r>
              <a:rPr sz="2200" spc="-10" dirty="0">
                <a:latin typeface="Arial MT"/>
                <a:cs typeface="Arial MT"/>
              </a:rPr>
              <a:t> </a:t>
            </a:r>
            <a:r>
              <a:rPr sz="2200" dirty="0">
                <a:latin typeface="Arial MT"/>
                <a:cs typeface="Arial MT"/>
              </a:rPr>
              <a:t>visual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analytics</a:t>
            </a:r>
            <a:r>
              <a:rPr sz="2200" spc="-10" dirty="0">
                <a:latin typeface="Arial MT"/>
                <a:cs typeface="Arial MT"/>
              </a:rPr>
              <a:t> </a:t>
            </a:r>
            <a:endParaRPr lang="en-US" sz="2200" spc="-10" dirty="0">
              <a:latin typeface="Arial MT"/>
              <a:cs typeface="Arial MT"/>
            </a:endParaRPr>
          </a:p>
          <a:p>
            <a:pPr marL="199390" indent="-187325">
              <a:lnSpc>
                <a:spcPct val="100000"/>
              </a:lnSpc>
              <a:spcBef>
                <a:spcPts val="1400"/>
              </a:spcBef>
              <a:buChar char="•"/>
              <a:tabLst>
                <a:tab pos="200025" algn="l"/>
              </a:tabLst>
            </a:pPr>
            <a:r>
              <a:rPr sz="2200" spc="-5" dirty="0">
                <a:latin typeface="Arial MT"/>
                <a:cs typeface="Arial MT"/>
              </a:rPr>
              <a:t>Perform</a:t>
            </a:r>
            <a:r>
              <a:rPr sz="2200" spc="-2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predictive</a:t>
            </a:r>
            <a:r>
              <a:rPr sz="2200" spc="-2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analysis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using</a:t>
            </a:r>
            <a:r>
              <a:rPr sz="2200" spc="-20" dirty="0">
                <a:latin typeface="Arial MT"/>
                <a:cs typeface="Arial MT"/>
              </a:rPr>
              <a:t> </a:t>
            </a:r>
            <a:r>
              <a:rPr sz="2200" dirty="0">
                <a:latin typeface="Arial MT"/>
                <a:cs typeface="Arial MT"/>
              </a:rPr>
              <a:t>classification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dirty="0">
                <a:latin typeface="Arial MT"/>
                <a:cs typeface="Arial MT"/>
              </a:rPr>
              <a:t>models</a:t>
            </a:r>
          </a:p>
          <a:p>
            <a:pPr marL="656590" lvl="1" indent="-193040">
              <a:lnSpc>
                <a:spcPct val="100000"/>
              </a:lnSpc>
              <a:spcBef>
                <a:spcPts val="1410"/>
              </a:spcBef>
              <a:buChar char="•"/>
              <a:tabLst>
                <a:tab pos="657225" algn="l"/>
              </a:tabLst>
            </a:pPr>
            <a:r>
              <a:rPr lang="en-US" sz="1900" spc="-5" dirty="0">
                <a:latin typeface="Arial MT"/>
                <a:cs typeface="Arial MT"/>
              </a:rPr>
              <a:t>Split</a:t>
            </a:r>
            <a:r>
              <a:rPr sz="1900" spc="-20" dirty="0">
                <a:latin typeface="Arial MT"/>
                <a:cs typeface="Arial MT"/>
              </a:rPr>
              <a:t> </a:t>
            </a:r>
            <a:r>
              <a:rPr sz="1900" spc="-5" dirty="0">
                <a:latin typeface="Arial MT"/>
                <a:cs typeface="Arial MT"/>
              </a:rPr>
              <a:t>dataset</a:t>
            </a:r>
            <a:r>
              <a:rPr sz="1900" spc="-15" dirty="0">
                <a:latin typeface="Arial MT"/>
                <a:cs typeface="Arial MT"/>
              </a:rPr>
              <a:t> </a:t>
            </a:r>
            <a:r>
              <a:rPr sz="1900" spc="-5" dirty="0">
                <a:latin typeface="Arial MT"/>
                <a:cs typeface="Arial MT"/>
              </a:rPr>
              <a:t>into</a:t>
            </a:r>
            <a:r>
              <a:rPr sz="1900" spc="-15" dirty="0">
                <a:latin typeface="Arial MT"/>
                <a:cs typeface="Arial MT"/>
              </a:rPr>
              <a:t> </a:t>
            </a:r>
            <a:r>
              <a:rPr sz="1900" spc="-5" dirty="0">
                <a:latin typeface="Arial MT"/>
                <a:cs typeface="Arial MT"/>
              </a:rPr>
              <a:t>training</a:t>
            </a:r>
            <a:r>
              <a:rPr sz="1900" spc="-15" dirty="0">
                <a:latin typeface="Arial MT"/>
                <a:cs typeface="Arial MT"/>
              </a:rPr>
              <a:t> </a:t>
            </a:r>
            <a:r>
              <a:rPr sz="1900" spc="-5" dirty="0">
                <a:latin typeface="Arial MT"/>
                <a:cs typeface="Arial MT"/>
              </a:rPr>
              <a:t>and</a:t>
            </a:r>
            <a:r>
              <a:rPr sz="1900" spc="-15" dirty="0">
                <a:latin typeface="Arial MT"/>
                <a:cs typeface="Arial MT"/>
              </a:rPr>
              <a:t> </a:t>
            </a:r>
            <a:r>
              <a:rPr sz="1900" spc="-5" dirty="0">
                <a:latin typeface="Arial MT"/>
                <a:cs typeface="Arial MT"/>
              </a:rPr>
              <a:t>test</a:t>
            </a:r>
            <a:r>
              <a:rPr lang="en-US" sz="1900" spc="-5" dirty="0">
                <a:latin typeface="Arial MT"/>
                <a:cs typeface="Arial MT"/>
              </a:rPr>
              <a:t>ing</a:t>
            </a:r>
            <a:r>
              <a:rPr sz="1900" spc="-15" dirty="0">
                <a:latin typeface="Arial MT"/>
                <a:cs typeface="Arial MT"/>
              </a:rPr>
              <a:t> </a:t>
            </a:r>
            <a:r>
              <a:rPr sz="1900" spc="-5" dirty="0">
                <a:latin typeface="Arial MT"/>
                <a:cs typeface="Arial MT"/>
              </a:rPr>
              <a:t>data</a:t>
            </a:r>
            <a:endParaRPr sz="1900" dirty="0">
              <a:latin typeface="Arial MT"/>
              <a:cs typeface="Arial MT"/>
            </a:endParaRPr>
          </a:p>
          <a:p>
            <a:pPr marL="656590" lvl="1" indent="-193040">
              <a:lnSpc>
                <a:spcPct val="100000"/>
              </a:lnSpc>
              <a:spcBef>
                <a:spcPts val="1400"/>
              </a:spcBef>
              <a:buChar char="•"/>
              <a:tabLst>
                <a:tab pos="657225" algn="l"/>
              </a:tabLst>
            </a:pPr>
            <a:r>
              <a:rPr sz="1900" spc="-5" dirty="0">
                <a:latin typeface="Arial MT"/>
                <a:cs typeface="Arial MT"/>
              </a:rPr>
              <a:t>Develop</a:t>
            </a:r>
            <a:r>
              <a:rPr sz="1900" spc="-15" dirty="0">
                <a:latin typeface="Arial MT"/>
                <a:cs typeface="Arial MT"/>
              </a:rPr>
              <a:t> </a:t>
            </a:r>
            <a:r>
              <a:rPr lang="en-US" sz="1900" spc="-15" dirty="0">
                <a:latin typeface="Arial MT"/>
                <a:cs typeface="Arial MT"/>
              </a:rPr>
              <a:t>machine learning models such as KNN, Decision Trees, Logistic Regression and SVM</a:t>
            </a:r>
          </a:p>
          <a:p>
            <a:pPr marL="656590" lvl="1" indent="-193040">
              <a:lnSpc>
                <a:spcPct val="100000"/>
              </a:lnSpc>
              <a:spcBef>
                <a:spcPts val="1400"/>
              </a:spcBef>
              <a:buChar char="•"/>
              <a:tabLst>
                <a:tab pos="657225" algn="l"/>
              </a:tabLst>
            </a:pPr>
            <a:r>
              <a:rPr lang="en-US" sz="1900" spc="-5" dirty="0">
                <a:latin typeface="Arial MT"/>
                <a:cs typeface="Arial MT"/>
              </a:rPr>
              <a:t>Train and evaluate the models</a:t>
            </a:r>
            <a:endParaRPr sz="1900" dirty="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2716530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dirty="0"/>
              <a:t>Methodology</a:t>
            </a:r>
            <a:endParaRPr sz="3700"/>
          </a:p>
        </p:txBody>
      </p:sp>
    </p:spTree>
    <p:extLst>
      <p:ext uri="{BB962C8B-B14F-4D97-AF65-F5344CB8AC3E}">
        <p14:creationId xmlns:p14="http://schemas.microsoft.com/office/powerpoint/2010/main" val="21366976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4925" y="1839848"/>
            <a:ext cx="9708515" cy="10413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9390" marR="508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This is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a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list of the names of boosters which have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successfully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landed on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a </a:t>
            </a:r>
            <a:r>
              <a:rPr sz="2200" spc="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drone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ship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and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had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payload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mass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 greater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than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4000kg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but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less than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6000kg</a:t>
            </a:r>
            <a:endParaRPr lang="en-US" sz="2200" spc="-5" dirty="0">
              <a:solidFill>
                <a:srgbClr val="292929"/>
              </a:solidFill>
              <a:latin typeface="Arial MT"/>
              <a:cs typeface="Arial MT"/>
            </a:endParaRPr>
          </a:p>
          <a:p>
            <a:pPr marL="199390" marR="508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endParaRPr lang="de-DE" sz="2200" spc="-5" dirty="0">
              <a:solidFill>
                <a:srgbClr val="292929"/>
              </a:solidFill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562984"/>
            <a:ext cx="9820910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5" dirty="0"/>
              <a:t>Successful</a:t>
            </a:r>
            <a:r>
              <a:rPr sz="2500" spc="-20" dirty="0"/>
              <a:t> </a:t>
            </a:r>
            <a:r>
              <a:rPr sz="2500" spc="-5" dirty="0"/>
              <a:t>Drone</a:t>
            </a:r>
            <a:r>
              <a:rPr sz="2500" spc="-10" dirty="0"/>
              <a:t> </a:t>
            </a:r>
            <a:r>
              <a:rPr sz="2500" spc="-5" dirty="0"/>
              <a:t>Ship</a:t>
            </a:r>
            <a:r>
              <a:rPr sz="2500" spc="-15" dirty="0"/>
              <a:t> </a:t>
            </a:r>
            <a:r>
              <a:rPr sz="2500" spc="-5" dirty="0"/>
              <a:t>Landing</a:t>
            </a:r>
            <a:r>
              <a:rPr sz="2500" spc="-10" dirty="0"/>
              <a:t> </a:t>
            </a:r>
            <a:r>
              <a:rPr sz="2500" spc="-5" dirty="0"/>
              <a:t>with</a:t>
            </a:r>
            <a:r>
              <a:rPr sz="2500" spc="-10" dirty="0"/>
              <a:t> </a:t>
            </a:r>
            <a:r>
              <a:rPr sz="2500" spc="-5" dirty="0"/>
              <a:t>Payload</a:t>
            </a:r>
            <a:r>
              <a:rPr sz="2500" spc="-20" dirty="0"/>
              <a:t> </a:t>
            </a:r>
            <a:r>
              <a:rPr sz="2500" spc="-5" dirty="0"/>
              <a:t>between</a:t>
            </a:r>
            <a:r>
              <a:rPr sz="2500" spc="-10" dirty="0"/>
              <a:t> </a:t>
            </a:r>
            <a:r>
              <a:rPr sz="2500" spc="-5" dirty="0"/>
              <a:t>4000</a:t>
            </a:r>
            <a:r>
              <a:rPr sz="2500" spc="-10" dirty="0"/>
              <a:t> </a:t>
            </a:r>
            <a:r>
              <a:rPr sz="2500" spc="-5" dirty="0"/>
              <a:t>and</a:t>
            </a:r>
            <a:r>
              <a:rPr sz="2500" spc="-10" dirty="0"/>
              <a:t> </a:t>
            </a:r>
            <a:r>
              <a:rPr sz="2500" spc="-5" dirty="0"/>
              <a:t>6000</a:t>
            </a:r>
            <a:endParaRPr sz="250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30</a:t>
            </a:fld>
            <a:endParaRPr dirty="0"/>
          </a:p>
        </p:txBody>
      </p:sp>
      <p:pic>
        <p:nvPicPr>
          <p:cNvPr id="7" name="Picture 6" descr="A screenshot of a phone&#10;&#10;Description automatically generated">
            <a:extLst>
              <a:ext uri="{FF2B5EF4-FFF2-40B4-BE49-F238E27FC236}">
                <a16:creationId xmlns:a16="http://schemas.microsoft.com/office/drawing/2014/main" id="{2FFBB702-12FE-4088-BF00-9B8B3368E6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60" y="2667000"/>
            <a:ext cx="1238314" cy="3867349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4927" y="1839848"/>
            <a:ext cx="6211570" cy="12080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9390" marR="5080" indent="-187325">
              <a:lnSpc>
                <a:spcPct val="100000"/>
              </a:lnSpc>
              <a:spcBef>
                <a:spcPts val="100"/>
              </a:spcBef>
              <a:buClr>
                <a:srgbClr val="292929"/>
              </a:buClr>
              <a:buChar char="•"/>
              <a:tabLst>
                <a:tab pos="200025" algn="l"/>
              </a:tabLst>
            </a:pPr>
            <a:r>
              <a:rPr sz="2200" spc="-5" dirty="0">
                <a:latin typeface="Arial MT"/>
                <a:cs typeface="Arial MT"/>
              </a:rPr>
              <a:t>In</a:t>
            </a:r>
            <a:r>
              <a:rPr sz="2200" spc="-2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total,</a:t>
            </a:r>
            <a:r>
              <a:rPr sz="2200" spc="-2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there</a:t>
            </a:r>
            <a:r>
              <a:rPr sz="2200" spc="-2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were</a:t>
            </a:r>
            <a:r>
              <a:rPr sz="2200" spc="-1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101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dirty="0">
                <a:latin typeface="Arial MT"/>
                <a:cs typeface="Arial MT"/>
              </a:rPr>
              <a:t>missions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dirty="0">
                <a:latin typeface="Arial MT"/>
                <a:cs typeface="Arial MT"/>
              </a:rPr>
              <a:t>recorded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in</a:t>
            </a:r>
            <a:r>
              <a:rPr sz="2200" spc="-1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this </a:t>
            </a:r>
            <a:r>
              <a:rPr sz="2200" spc="-60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database</a:t>
            </a:r>
            <a:r>
              <a:rPr lang="en-US" sz="2200" spc="-5" dirty="0">
                <a:latin typeface="Arial MT"/>
                <a:cs typeface="Arial MT"/>
              </a:rPr>
              <a:t>, which were either:</a:t>
            </a:r>
            <a:endParaRPr sz="2200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Char char="○"/>
              <a:tabLst>
                <a:tab pos="884555" algn="l"/>
                <a:tab pos="885825" algn="l"/>
              </a:tabLst>
            </a:pPr>
            <a:r>
              <a:rPr sz="2200" spc="-5" dirty="0">
                <a:latin typeface="Arial MT"/>
                <a:cs typeface="Arial MT"/>
              </a:rPr>
              <a:t>Success</a:t>
            </a:r>
            <a:endParaRPr sz="2200" dirty="0">
              <a:latin typeface="Arial MT"/>
              <a:cs typeface="Arial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60098" y="5075809"/>
            <a:ext cx="127571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09575" indent="-397510">
              <a:lnSpc>
                <a:spcPct val="100000"/>
              </a:lnSpc>
              <a:spcBef>
                <a:spcPts val="100"/>
              </a:spcBef>
              <a:buChar char="○"/>
              <a:tabLst>
                <a:tab pos="409575" algn="l"/>
                <a:tab pos="410209" algn="l"/>
              </a:tabLst>
            </a:pPr>
            <a:r>
              <a:rPr sz="2200" spc="-5" dirty="0">
                <a:latin typeface="Arial MT"/>
                <a:cs typeface="Arial MT"/>
              </a:rPr>
              <a:t>Failure</a:t>
            </a:r>
            <a:endParaRPr sz="2200" dirty="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43036" y="505986"/>
            <a:ext cx="10224770" cy="497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100" spc="-75" dirty="0"/>
              <a:t>Total</a:t>
            </a:r>
            <a:r>
              <a:rPr sz="3100" spc="-15" dirty="0"/>
              <a:t> </a:t>
            </a:r>
            <a:r>
              <a:rPr sz="3100" spc="-5" dirty="0"/>
              <a:t>Number</a:t>
            </a:r>
            <a:r>
              <a:rPr sz="3100" spc="-10" dirty="0"/>
              <a:t> </a:t>
            </a:r>
            <a:r>
              <a:rPr sz="3100" spc="-5" dirty="0"/>
              <a:t>of</a:t>
            </a:r>
            <a:r>
              <a:rPr sz="3100" spc="-15" dirty="0"/>
              <a:t> </a:t>
            </a:r>
            <a:r>
              <a:rPr sz="3100" spc="-10" dirty="0"/>
              <a:t>Successful</a:t>
            </a:r>
            <a:r>
              <a:rPr sz="3100" spc="-15" dirty="0"/>
              <a:t> </a:t>
            </a:r>
            <a:r>
              <a:rPr sz="3100" spc="-5" dirty="0"/>
              <a:t>and</a:t>
            </a:r>
            <a:r>
              <a:rPr sz="3100" spc="-10" dirty="0"/>
              <a:t> Failure</a:t>
            </a:r>
            <a:r>
              <a:rPr sz="3100" spc="-20" dirty="0"/>
              <a:t> </a:t>
            </a:r>
            <a:r>
              <a:rPr sz="3100" dirty="0"/>
              <a:t>Mission</a:t>
            </a:r>
            <a:r>
              <a:rPr sz="3100" spc="-10" dirty="0"/>
              <a:t> </a:t>
            </a:r>
            <a:r>
              <a:rPr sz="3100" spc="-5" dirty="0"/>
              <a:t>Outcomes</a:t>
            </a:r>
            <a:endParaRPr sz="310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31</a:t>
            </a:fld>
            <a:endParaRPr dirty="0"/>
          </a:p>
        </p:txBody>
      </p:sp>
      <p:pic>
        <p:nvPicPr>
          <p:cNvPr id="9" name="Picture 8" descr="A black and white sign with white text&#10;&#10;Description automatically generated">
            <a:extLst>
              <a:ext uri="{FF2B5EF4-FFF2-40B4-BE49-F238E27FC236}">
                <a16:creationId xmlns:a16="http://schemas.microsoft.com/office/drawing/2014/main" id="{E0B17E5F-B427-353F-3518-38B557C99A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3581400"/>
            <a:ext cx="863644" cy="520727"/>
          </a:xfrm>
          <a:prstGeom prst="rect">
            <a:avLst/>
          </a:prstGeom>
        </p:spPr>
      </p:pic>
      <p:pic>
        <p:nvPicPr>
          <p:cNvPr id="11" name="Picture 10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9262D6FA-8189-DE51-862E-B9AFEE2EC7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181" y="5646937"/>
            <a:ext cx="774740" cy="463574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38353" y="1832111"/>
            <a:ext cx="9958247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9390" marR="508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L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ist of the names of boosters which </a:t>
            </a:r>
            <a:r>
              <a:rPr sz="2200" spc="-60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have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carried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the</a:t>
            </a:r>
            <a:r>
              <a:rPr sz="2200" spc="-2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maximum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payload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mass:</a:t>
            </a:r>
            <a:endParaRPr sz="2200" dirty="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7533640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spc="-10" dirty="0"/>
              <a:t>Boosters</a:t>
            </a:r>
            <a:r>
              <a:rPr sz="3700" spc="-40" dirty="0"/>
              <a:t> </a:t>
            </a:r>
            <a:r>
              <a:rPr sz="3700" spc="-5" dirty="0"/>
              <a:t>Carried</a:t>
            </a:r>
            <a:r>
              <a:rPr sz="3700" spc="-35" dirty="0"/>
              <a:t> </a:t>
            </a:r>
            <a:r>
              <a:rPr sz="3700" spc="-5" dirty="0"/>
              <a:t>Maximum</a:t>
            </a:r>
            <a:r>
              <a:rPr sz="3700" spc="-30" dirty="0"/>
              <a:t> </a:t>
            </a:r>
            <a:r>
              <a:rPr sz="3700" spc="-5" dirty="0"/>
              <a:t>Payload</a:t>
            </a:r>
            <a:endParaRPr sz="370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32</a:t>
            </a:fld>
            <a:endParaRPr dirty="0"/>
          </a:p>
        </p:txBody>
      </p:sp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EFD417E6-BAA6-FB7B-A027-AB8C82EA1F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076" y="2832816"/>
            <a:ext cx="1181161" cy="3492679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4925" y="1839848"/>
            <a:ext cx="886269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9390" marR="508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In 2015, there were two launches which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resulted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in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a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failed Stage One </a:t>
            </a:r>
            <a:r>
              <a:rPr sz="2200" spc="-60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recovery:</a:t>
            </a:r>
            <a:endParaRPr sz="220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4620895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spc="-5" dirty="0"/>
              <a:t>2015</a:t>
            </a:r>
            <a:r>
              <a:rPr sz="3700" spc="-50" dirty="0"/>
              <a:t> </a:t>
            </a:r>
            <a:r>
              <a:rPr sz="3700" spc="-5" dirty="0"/>
              <a:t>Launch</a:t>
            </a:r>
            <a:r>
              <a:rPr sz="3700" spc="-45" dirty="0"/>
              <a:t> </a:t>
            </a:r>
            <a:r>
              <a:rPr sz="3700" spc="-5" dirty="0"/>
              <a:t>Records</a:t>
            </a:r>
            <a:endParaRPr sz="370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33</a:t>
            </a:fld>
            <a:endParaRPr dirty="0"/>
          </a:p>
        </p:txBody>
      </p:sp>
      <p:pic>
        <p:nvPicPr>
          <p:cNvPr id="7" name="Picture 6" descr="A screenshot of a black screen&#10;&#10;Description automatically generated">
            <a:extLst>
              <a:ext uri="{FF2B5EF4-FFF2-40B4-BE49-F238E27FC236}">
                <a16:creationId xmlns:a16="http://schemas.microsoft.com/office/drawing/2014/main" id="{DD156428-7834-CB1E-7BC4-B76348DAA5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254" y="2946842"/>
            <a:ext cx="4242018" cy="78109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4925" y="1839848"/>
            <a:ext cx="9425940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9390" marR="508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R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ank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of the types and number of landing outcomes</a:t>
            </a: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between dates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2010-06-04 and 2017-03-20:</a:t>
            </a:r>
            <a:endParaRPr sz="2200" dirty="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534485"/>
            <a:ext cx="993521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5" dirty="0"/>
              <a:t>Rank</a:t>
            </a:r>
            <a:r>
              <a:rPr sz="2800" spc="-20" dirty="0"/>
              <a:t> </a:t>
            </a:r>
            <a:r>
              <a:rPr sz="2800" spc="-5" dirty="0"/>
              <a:t>Landing</a:t>
            </a:r>
            <a:r>
              <a:rPr sz="2800" spc="-15" dirty="0"/>
              <a:t> </a:t>
            </a:r>
            <a:r>
              <a:rPr sz="2800" spc="-5" dirty="0"/>
              <a:t>Outcomes</a:t>
            </a:r>
            <a:r>
              <a:rPr sz="2800" spc="-20" dirty="0"/>
              <a:t> </a:t>
            </a:r>
            <a:r>
              <a:rPr sz="2800" spc="-10" dirty="0"/>
              <a:t>Between</a:t>
            </a:r>
            <a:r>
              <a:rPr sz="2800" spc="-20" dirty="0"/>
              <a:t> </a:t>
            </a:r>
            <a:r>
              <a:rPr sz="2800" spc="-5" dirty="0"/>
              <a:t>2010-06-04</a:t>
            </a:r>
            <a:r>
              <a:rPr sz="2800" spc="-15" dirty="0"/>
              <a:t> </a:t>
            </a:r>
            <a:r>
              <a:rPr sz="2800" spc="-5" dirty="0"/>
              <a:t>and</a:t>
            </a:r>
            <a:r>
              <a:rPr sz="2800" spc="-15" dirty="0"/>
              <a:t> </a:t>
            </a:r>
            <a:r>
              <a:rPr sz="2800" spc="-5" dirty="0"/>
              <a:t>2017-03-20</a:t>
            </a:r>
            <a:endParaRPr sz="280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34</a:t>
            </a:fld>
            <a:endParaRPr dirty="0"/>
          </a:p>
        </p:txBody>
      </p:sp>
      <p:pic>
        <p:nvPicPr>
          <p:cNvPr id="7" name="Picture 6" descr="A screenshot of a black screen&#10;&#10;Description automatically generated">
            <a:extLst>
              <a:ext uri="{FF2B5EF4-FFF2-40B4-BE49-F238E27FC236}">
                <a16:creationId xmlns:a16="http://schemas.microsoft.com/office/drawing/2014/main" id="{FB7DAB6A-37C9-F169-3D35-9224569F4E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971800"/>
            <a:ext cx="2101958" cy="2311519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4931" y="1839848"/>
            <a:ext cx="2910205" cy="3733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9390" marR="31623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r>
              <a:rPr lang="de-DE" sz="2200" spc="-5" dirty="0">
                <a:solidFill>
                  <a:srgbClr val="292929"/>
                </a:solidFill>
                <a:latin typeface="Arial MT"/>
                <a:cs typeface="Arial MT"/>
              </a:rPr>
              <a:t>As </a:t>
            </a:r>
            <a:r>
              <a:rPr lang="de-DE" sz="2200" dirty="0" err="1">
                <a:solidFill>
                  <a:srgbClr val="292929"/>
                </a:solidFill>
                <a:latin typeface="Arial MT"/>
                <a:cs typeface="Arial MT"/>
              </a:rPr>
              <a:t>can</a:t>
            </a:r>
            <a:r>
              <a:rPr lang="de-DE" sz="220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lang="de-DE" sz="2200" spc="-5" dirty="0" err="1">
                <a:solidFill>
                  <a:srgbClr val="292929"/>
                </a:solidFill>
                <a:latin typeface="Arial MT"/>
                <a:cs typeface="Arial MT"/>
              </a:rPr>
              <a:t>be</a:t>
            </a:r>
            <a:r>
              <a:rPr lang="de-DE" sz="2200" spc="-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lang="de-DE" sz="2200" dirty="0" err="1">
                <a:solidFill>
                  <a:srgbClr val="292929"/>
                </a:solidFill>
                <a:latin typeface="Arial MT"/>
                <a:cs typeface="Arial MT"/>
              </a:rPr>
              <a:t>seen</a:t>
            </a:r>
            <a:r>
              <a:rPr lang="de-DE" sz="2200" dirty="0">
                <a:solidFill>
                  <a:srgbClr val="292929"/>
                </a:solidFill>
                <a:latin typeface="Arial MT"/>
                <a:cs typeface="Arial MT"/>
              </a:rPr>
              <a:t>, </a:t>
            </a:r>
            <a:r>
              <a:rPr lang="de-DE" sz="2200" spc="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SpaceX has </a:t>
            </a:r>
            <a:r>
              <a:rPr lang="de-DE" sz="2200" spc="-5" dirty="0" err="1">
                <a:solidFill>
                  <a:srgbClr val="292929"/>
                </a:solidFill>
                <a:latin typeface="Arial MT"/>
                <a:cs typeface="Arial MT"/>
              </a:rPr>
              <a:t>one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launch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site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on the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Pacific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coast </a:t>
            </a:r>
            <a:r>
              <a:rPr lang="de-DE" sz="2200" spc="-5" dirty="0" err="1">
                <a:solidFill>
                  <a:srgbClr val="292929"/>
                </a:solidFill>
                <a:latin typeface="Arial MT"/>
                <a:cs typeface="Arial MT"/>
              </a:rPr>
              <a:t>of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Southern</a:t>
            </a:r>
            <a:r>
              <a:rPr sz="2200" spc="-10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California</a:t>
            </a:r>
            <a:endParaRPr sz="22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buClr>
                <a:srgbClr val="292929"/>
              </a:buClr>
              <a:buFont typeface="Arial MT"/>
              <a:buChar char="•"/>
            </a:pPr>
            <a:endParaRPr sz="24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292929"/>
              </a:buClr>
              <a:buFont typeface="Arial MT"/>
              <a:buChar char="•"/>
            </a:pPr>
            <a:endParaRPr sz="2300" dirty="0">
              <a:latin typeface="Arial MT"/>
              <a:cs typeface="Arial MT"/>
            </a:endParaRPr>
          </a:p>
          <a:p>
            <a:pPr marL="199390" marR="5080" indent="-187325">
              <a:lnSpc>
                <a:spcPct val="100000"/>
              </a:lnSpc>
              <a:buChar char="•"/>
              <a:tabLst>
                <a:tab pos="2000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The</a:t>
            </a:r>
            <a:r>
              <a:rPr sz="2200" spc="-3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rest</a:t>
            </a:r>
            <a:r>
              <a:rPr sz="2200" spc="-2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of</a:t>
            </a:r>
            <a:r>
              <a:rPr sz="2200" spc="-2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the</a:t>
            </a:r>
            <a:r>
              <a:rPr sz="2200" spc="-3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launch </a:t>
            </a:r>
            <a:r>
              <a:rPr sz="2200" spc="-59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sites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are located on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the Atlantic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coast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of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Florida</a:t>
            </a:r>
            <a:endParaRPr sz="2200" dirty="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20490"/>
            <a:ext cx="671131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5" dirty="0"/>
              <a:t>Map</a:t>
            </a:r>
            <a:r>
              <a:rPr sz="4000" spc="-25" dirty="0"/>
              <a:t> </a:t>
            </a:r>
            <a:r>
              <a:rPr sz="4000" spc="-5" dirty="0"/>
              <a:t>of</a:t>
            </a:r>
            <a:r>
              <a:rPr sz="4000" spc="-25" dirty="0"/>
              <a:t> </a:t>
            </a:r>
            <a:r>
              <a:rPr sz="4000" spc="-5" dirty="0"/>
              <a:t>Launch</a:t>
            </a:r>
            <a:r>
              <a:rPr sz="4000" spc="-20" dirty="0"/>
              <a:t> </a:t>
            </a:r>
            <a:r>
              <a:rPr sz="4000" spc="-10" dirty="0"/>
              <a:t>Site</a:t>
            </a:r>
            <a:r>
              <a:rPr sz="4000" spc="-35" dirty="0"/>
              <a:t> </a:t>
            </a:r>
            <a:r>
              <a:rPr sz="4000" spc="-5" dirty="0"/>
              <a:t>Locations</a:t>
            </a:r>
            <a:endParaRPr sz="400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30401" y="2085288"/>
            <a:ext cx="7155199" cy="3832025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36</a:t>
            </a:fld>
            <a:endParaRPr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4925" y="1929274"/>
            <a:ext cx="3423920" cy="37600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9390" marR="508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The markers</a:t>
            </a:r>
            <a:r>
              <a:rPr sz="2200" spc="-3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represent</a:t>
            </a:r>
            <a:r>
              <a:rPr sz="2200" spc="-3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a </a:t>
            </a:r>
            <a:r>
              <a:rPr sz="2200" spc="-59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Falcon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9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Stage One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 recovery</a:t>
            </a:r>
            <a:endParaRPr sz="22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buClr>
                <a:srgbClr val="292929"/>
              </a:buClr>
              <a:buFont typeface="Arial MT"/>
              <a:buChar char="•"/>
            </a:pPr>
            <a:endParaRPr sz="24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Clr>
                <a:srgbClr val="292929"/>
              </a:buClr>
              <a:buFont typeface="Arial MT"/>
              <a:buChar char="•"/>
            </a:pPr>
            <a:endParaRPr sz="2150" dirty="0">
              <a:latin typeface="Arial MT"/>
              <a:cs typeface="Arial MT"/>
            </a:endParaRPr>
          </a:p>
          <a:p>
            <a:pPr marL="199390" marR="889635" indent="-187325">
              <a:lnSpc>
                <a:spcPct val="100000"/>
              </a:lnSpc>
              <a:buChar char="•"/>
              <a:tabLst>
                <a:tab pos="2000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Green</a:t>
            </a: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 is a</a:t>
            </a:r>
            <a:r>
              <a:rPr sz="2200" spc="-5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successful </a:t>
            </a:r>
            <a:r>
              <a:rPr sz="2200" spc="-59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recovery</a:t>
            </a:r>
            <a:endParaRPr sz="2200" dirty="0">
              <a:latin typeface="Arial MT"/>
              <a:cs typeface="Arial MT"/>
            </a:endParaRPr>
          </a:p>
          <a:p>
            <a:pPr marL="199390" marR="842010" indent="-187325">
              <a:lnSpc>
                <a:spcPct val="100000"/>
              </a:lnSpc>
              <a:buChar char="•"/>
              <a:tabLst>
                <a:tab pos="2000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Red</a:t>
            </a:r>
            <a:r>
              <a:rPr sz="2200" spc="-5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lang="en-US" sz="2200" spc="-50" dirty="0">
                <a:solidFill>
                  <a:srgbClr val="292929"/>
                </a:solidFill>
                <a:latin typeface="Arial MT"/>
                <a:cs typeface="Arial MT"/>
              </a:rPr>
              <a:t>is an</a:t>
            </a:r>
            <a:r>
              <a:rPr sz="2200" spc="-5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unsuccessful </a:t>
            </a:r>
            <a:r>
              <a:rPr sz="2200" spc="-60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recovery</a:t>
            </a:r>
            <a:endParaRPr sz="2200" dirty="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20490"/>
            <a:ext cx="796226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80" dirty="0"/>
              <a:t>VAFB</a:t>
            </a:r>
            <a:r>
              <a:rPr sz="4000" spc="-45" dirty="0"/>
              <a:t> </a:t>
            </a:r>
            <a:r>
              <a:rPr sz="4000" spc="-10" dirty="0"/>
              <a:t>SLC-4E</a:t>
            </a:r>
            <a:r>
              <a:rPr sz="4000" spc="-40" dirty="0"/>
              <a:t> </a:t>
            </a:r>
            <a:r>
              <a:rPr sz="4000" spc="-5" dirty="0"/>
              <a:t>Recovery</a:t>
            </a:r>
            <a:r>
              <a:rPr sz="4000" spc="-35" dirty="0"/>
              <a:t> </a:t>
            </a:r>
            <a:r>
              <a:rPr sz="4000" spc="-5" dirty="0"/>
              <a:t>Outcomes</a:t>
            </a:r>
            <a:endParaRPr sz="400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21925" y="1760598"/>
            <a:ext cx="6214574" cy="370717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37</a:t>
            </a:fld>
            <a:endParaRPr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3036" y="420466"/>
            <a:ext cx="763905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10" dirty="0"/>
              <a:t>KSC</a:t>
            </a:r>
            <a:r>
              <a:rPr sz="4000" spc="-45" dirty="0"/>
              <a:t> </a:t>
            </a:r>
            <a:r>
              <a:rPr sz="4000" spc="-5" dirty="0"/>
              <a:t>LC-39A</a:t>
            </a:r>
            <a:r>
              <a:rPr sz="4000" spc="-245" dirty="0"/>
              <a:t> </a:t>
            </a:r>
            <a:r>
              <a:rPr sz="4000" spc="-5" dirty="0"/>
              <a:t>Recovery</a:t>
            </a:r>
            <a:r>
              <a:rPr sz="4000" spc="-35" dirty="0"/>
              <a:t> </a:t>
            </a:r>
            <a:r>
              <a:rPr sz="4000" spc="-5" dirty="0"/>
              <a:t>Outcomes</a:t>
            </a:r>
            <a:endParaRPr sz="40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10686" y="1562800"/>
            <a:ext cx="7834224" cy="469575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38</a:t>
            </a:fld>
            <a:endParaRPr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3036" y="420466"/>
            <a:ext cx="800735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5" dirty="0"/>
              <a:t>CCAFS</a:t>
            </a:r>
            <a:r>
              <a:rPr sz="4000" spc="-35" dirty="0"/>
              <a:t> </a:t>
            </a:r>
            <a:r>
              <a:rPr sz="4000" spc="-5" dirty="0"/>
              <a:t>LC-40</a:t>
            </a:r>
            <a:r>
              <a:rPr sz="4000" spc="-30" dirty="0"/>
              <a:t> </a:t>
            </a:r>
            <a:r>
              <a:rPr sz="4000" spc="-5" dirty="0"/>
              <a:t>Recovery</a:t>
            </a:r>
            <a:r>
              <a:rPr sz="4000" spc="-35" dirty="0"/>
              <a:t> </a:t>
            </a:r>
            <a:r>
              <a:rPr sz="4000" spc="-5" dirty="0"/>
              <a:t>Outcomes</a:t>
            </a:r>
            <a:endParaRPr sz="40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91012" y="1600025"/>
            <a:ext cx="8409970" cy="504426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39</a:t>
            </a:fld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79873" y="2096655"/>
            <a:ext cx="10330567" cy="2902718"/>
          </a:xfrm>
          <a:prstGeom prst="rect">
            <a:avLst/>
          </a:prstGeom>
        </p:spPr>
        <p:txBody>
          <a:bodyPr vert="horz" wrap="square" lIns="0" tIns="50165" rIns="0" bIns="0" rtlCol="0">
            <a:spAutoFit/>
          </a:bodyPr>
          <a:lstStyle/>
          <a:p>
            <a:pPr marL="199390" marR="5080" indent="-187325">
              <a:lnSpc>
                <a:spcPts val="2380"/>
              </a:lnSpc>
              <a:spcBef>
                <a:spcPts val="395"/>
              </a:spcBef>
              <a:buChar char="•"/>
              <a:tabLst>
                <a:tab pos="200025" algn="l"/>
              </a:tabLst>
            </a:pPr>
            <a:r>
              <a:rPr lang="en-US" sz="2400" dirty="0">
                <a:solidFill>
                  <a:srgbClr val="292929"/>
                </a:solidFill>
                <a:latin typeface="Arial MT"/>
                <a:cs typeface="Arial MT"/>
              </a:rPr>
              <a:t>Space Exploration companies can spend up to $165 million per launch</a:t>
            </a:r>
            <a:endParaRPr sz="24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buClr>
                <a:srgbClr val="292929"/>
              </a:buClr>
              <a:buFont typeface="Arial MT"/>
              <a:buChar char="•"/>
            </a:pPr>
            <a:endParaRPr lang="en-US" sz="24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buClr>
                <a:srgbClr val="292929"/>
              </a:buClr>
              <a:buFont typeface="Arial MT"/>
              <a:buChar char="•"/>
            </a:pPr>
            <a:r>
              <a:rPr lang="de-DE" sz="2400" dirty="0">
                <a:latin typeface="Arial MT"/>
                <a:cs typeface="Arial MT"/>
              </a:rPr>
              <a:t>SpaceX </a:t>
            </a:r>
            <a:r>
              <a:rPr lang="de-DE" sz="2400" dirty="0" err="1">
                <a:latin typeface="Arial MT"/>
                <a:cs typeface="Arial MT"/>
              </a:rPr>
              <a:t>have</a:t>
            </a:r>
            <a:r>
              <a:rPr lang="de-DE" sz="2400" dirty="0">
                <a:latin typeface="Arial MT"/>
                <a:cs typeface="Arial MT"/>
              </a:rPr>
              <a:t> </a:t>
            </a:r>
            <a:r>
              <a:rPr lang="de-DE" sz="2400" dirty="0" err="1">
                <a:latin typeface="Arial MT"/>
                <a:cs typeface="Arial MT"/>
              </a:rPr>
              <a:t>cut</a:t>
            </a:r>
            <a:r>
              <a:rPr lang="de-DE" sz="2400" dirty="0">
                <a:latin typeface="Arial MT"/>
                <a:cs typeface="Arial MT"/>
              </a:rPr>
              <a:t> </a:t>
            </a:r>
            <a:r>
              <a:rPr lang="de-DE" sz="2400" dirty="0" err="1">
                <a:latin typeface="Arial MT"/>
                <a:cs typeface="Arial MT"/>
              </a:rPr>
              <a:t>their</a:t>
            </a:r>
            <a:r>
              <a:rPr lang="de-DE" sz="2400" dirty="0">
                <a:latin typeface="Arial MT"/>
                <a:cs typeface="Arial MT"/>
              </a:rPr>
              <a:t> </a:t>
            </a:r>
            <a:r>
              <a:rPr lang="de-DE" sz="2400" dirty="0" err="1">
                <a:latin typeface="Arial MT"/>
                <a:cs typeface="Arial MT"/>
              </a:rPr>
              <a:t>costs</a:t>
            </a:r>
            <a:r>
              <a:rPr lang="de-DE" sz="2400" dirty="0">
                <a:latin typeface="Arial MT"/>
                <a:cs typeface="Arial MT"/>
              </a:rPr>
              <a:t> </a:t>
            </a:r>
            <a:r>
              <a:rPr lang="de-DE" sz="2400" dirty="0" err="1">
                <a:latin typeface="Arial MT"/>
                <a:cs typeface="Arial MT"/>
              </a:rPr>
              <a:t>up</a:t>
            </a:r>
            <a:r>
              <a:rPr lang="de-DE" sz="2400" dirty="0">
                <a:latin typeface="Arial MT"/>
                <a:cs typeface="Arial MT"/>
              </a:rPr>
              <a:t> </a:t>
            </a:r>
            <a:r>
              <a:rPr lang="de-DE" sz="2400" dirty="0" err="1">
                <a:latin typeface="Arial MT"/>
                <a:cs typeface="Arial MT"/>
              </a:rPr>
              <a:t>to</a:t>
            </a:r>
            <a:r>
              <a:rPr lang="de-DE" sz="2400" dirty="0">
                <a:latin typeface="Arial MT"/>
                <a:cs typeface="Arial MT"/>
              </a:rPr>
              <a:t> $62 </a:t>
            </a:r>
            <a:r>
              <a:rPr lang="de-DE" sz="2400" dirty="0" err="1">
                <a:latin typeface="Arial MT"/>
                <a:cs typeface="Arial MT"/>
              </a:rPr>
              <a:t>million</a:t>
            </a:r>
            <a:r>
              <a:rPr lang="de-DE" sz="2400" dirty="0">
                <a:latin typeface="Arial MT"/>
                <a:cs typeface="Arial MT"/>
              </a:rPr>
              <a:t> per launch</a:t>
            </a:r>
            <a:endParaRPr sz="24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Clr>
                <a:srgbClr val="292929"/>
              </a:buClr>
              <a:buFont typeface="Arial MT"/>
              <a:buChar char="•"/>
            </a:pPr>
            <a:endParaRPr lang="mk-MK" sz="24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buClr>
                <a:srgbClr val="292929"/>
              </a:buClr>
              <a:buFont typeface="Arial MT"/>
              <a:buChar char="•"/>
            </a:pPr>
            <a:r>
              <a:rPr lang="en-US" sz="2400" dirty="0">
                <a:latin typeface="Arial MT"/>
                <a:cs typeface="Arial MT"/>
              </a:rPr>
              <a:t> With the recovery of the Stage One part of the rocket, which is a very expensive part</a:t>
            </a:r>
            <a:endParaRPr sz="2400" dirty="0">
              <a:latin typeface="Arial MT"/>
              <a:cs typeface="Arial MT"/>
            </a:endParaRPr>
          </a:p>
          <a:p>
            <a:pPr marL="199390" indent="-187325">
              <a:lnSpc>
                <a:spcPct val="100000"/>
              </a:lnSpc>
              <a:spcBef>
                <a:spcPts val="2110"/>
              </a:spcBef>
              <a:buChar char="•"/>
              <a:tabLst>
                <a:tab pos="200025" algn="l"/>
              </a:tabLst>
            </a:pPr>
            <a:r>
              <a:rPr lang="en-US" sz="2400" spc="-5" dirty="0">
                <a:solidFill>
                  <a:srgbClr val="292929"/>
                </a:solidFill>
                <a:latin typeface="Arial MT"/>
                <a:cs typeface="Arial MT"/>
              </a:rPr>
              <a:t>But not always…</a:t>
            </a:r>
            <a:endParaRPr sz="2400" dirty="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0495">
              <a:lnSpc>
                <a:spcPts val="1870"/>
              </a:lnSpc>
            </a:pPr>
            <a:fld id="{81D60167-4931-47E6-BA6A-407CBD079E47}" type="slidenum">
              <a:rPr dirty="0"/>
              <a:t>4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01092" y="420490"/>
            <a:ext cx="267525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5" dirty="0"/>
              <a:t>Introduction</a:t>
            </a:r>
            <a:endParaRPr sz="40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3036" y="420466"/>
            <a:ext cx="834072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5" dirty="0"/>
              <a:t>CCAFS</a:t>
            </a:r>
            <a:r>
              <a:rPr sz="4000" spc="-35" dirty="0"/>
              <a:t> </a:t>
            </a:r>
            <a:r>
              <a:rPr sz="4000" spc="-10" dirty="0"/>
              <a:t>SLC-40</a:t>
            </a:r>
            <a:r>
              <a:rPr sz="4000" spc="-40" dirty="0"/>
              <a:t> </a:t>
            </a:r>
            <a:r>
              <a:rPr sz="4000" spc="-5" dirty="0"/>
              <a:t>Recovery</a:t>
            </a:r>
            <a:r>
              <a:rPr sz="4000" spc="-30" dirty="0"/>
              <a:t> </a:t>
            </a:r>
            <a:r>
              <a:rPr sz="4000" spc="-5" dirty="0"/>
              <a:t>Outcomes</a:t>
            </a:r>
            <a:endParaRPr sz="40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22812" y="1612425"/>
            <a:ext cx="8409972" cy="5045983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40</a:t>
            </a:fld>
            <a:endParaRPr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93834" y="1452415"/>
            <a:ext cx="3192145" cy="3411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9865" marR="5080" indent="-177800">
              <a:lnSpc>
                <a:spcPct val="100000"/>
              </a:lnSpc>
              <a:spcBef>
                <a:spcPts val="100"/>
              </a:spcBef>
              <a:buChar char="•"/>
              <a:tabLst>
                <a:tab pos="190500" algn="l"/>
              </a:tabLst>
            </a:pPr>
            <a:r>
              <a:rPr sz="2000" spc="-5" dirty="0">
                <a:solidFill>
                  <a:srgbClr val="292929"/>
                </a:solidFill>
                <a:latin typeface="Arial MT"/>
                <a:cs typeface="Arial MT"/>
              </a:rPr>
              <a:t>Each blue line </a:t>
            </a:r>
            <a:r>
              <a:rPr sz="2000" dirty="0">
                <a:solidFill>
                  <a:srgbClr val="292929"/>
                </a:solidFill>
                <a:latin typeface="Arial MT"/>
                <a:cs typeface="Arial MT"/>
              </a:rPr>
              <a:t>represents </a:t>
            </a:r>
            <a:r>
              <a:rPr sz="2000" spc="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292929"/>
                </a:solidFill>
                <a:latin typeface="Arial MT"/>
                <a:cs typeface="Arial MT"/>
              </a:rPr>
              <a:t>the</a:t>
            </a:r>
            <a:r>
              <a:rPr sz="2000" spc="-2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292929"/>
                </a:solidFill>
                <a:latin typeface="Arial MT"/>
                <a:cs typeface="Arial MT"/>
              </a:rPr>
              <a:t>distance</a:t>
            </a:r>
            <a:r>
              <a:rPr sz="2000" spc="-2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292929"/>
                </a:solidFill>
                <a:latin typeface="Arial MT"/>
                <a:cs typeface="Arial MT"/>
              </a:rPr>
              <a:t>to</a:t>
            </a:r>
            <a:r>
              <a:rPr sz="2000" spc="-2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292929"/>
                </a:solidFill>
                <a:latin typeface="Arial MT"/>
                <a:cs typeface="Arial MT"/>
              </a:rPr>
              <a:t>the</a:t>
            </a:r>
            <a:r>
              <a:rPr sz="2000" spc="-2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292929"/>
                </a:solidFill>
                <a:latin typeface="Arial MT"/>
                <a:cs typeface="Arial MT"/>
              </a:rPr>
              <a:t>nearest</a:t>
            </a:r>
            <a:endParaRPr lang="en-US" sz="2000" spc="-5" dirty="0">
              <a:solidFill>
                <a:srgbClr val="292929"/>
              </a:solidFill>
              <a:latin typeface="Arial MT"/>
              <a:cs typeface="Arial MT"/>
            </a:endParaRPr>
          </a:p>
          <a:p>
            <a:pPr marL="12065" marR="5080">
              <a:lnSpc>
                <a:spcPct val="100000"/>
              </a:lnSpc>
              <a:spcBef>
                <a:spcPts val="100"/>
              </a:spcBef>
              <a:tabLst>
                <a:tab pos="190500" algn="l"/>
              </a:tabLst>
            </a:pPr>
            <a:endParaRPr sz="2000" dirty="0">
              <a:latin typeface="Arial MT"/>
              <a:cs typeface="Arial MT"/>
            </a:endParaRPr>
          </a:p>
          <a:p>
            <a:pPr marL="875665" lvl="1" indent="-382270">
              <a:lnSpc>
                <a:spcPct val="100000"/>
              </a:lnSpc>
              <a:buChar char="○"/>
              <a:tabLst>
                <a:tab pos="875665" algn="l"/>
                <a:tab pos="876300" algn="l"/>
              </a:tabLst>
            </a:pPr>
            <a:r>
              <a:rPr lang="de-DE" sz="2000" dirty="0">
                <a:solidFill>
                  <a:srgbClr val="292929"/>
                </a:solidFill>
                <a:latin typeface="Arial MT"/>
                <a:cs typeface="Arial MT"/>
              </a:rPr>
              <a:t>C</a:t>
            </a:r>
            <a:r>
              <a:rPr sz="2000" dirty="0" err="1">
                <a:solidFill>
                  <a:srgbClr val="292929"/>
                </a:solidFill>
                <a:latin typeface="Arial MT"/>
                <a:cs typeface="Arial MT"/>
              </a:rPr>
              <a:t>oastline</a:t>
            </a:r>
            <a:endParaRPr lang="en-US" sz="2000" dirty="0">
              <a:solidFill>
                <a:srgbClr val="292929"/>
              </a:solidFill>
              <a:latin typeface="Arial MT"/>
              <a:cs typeface="Arial MT"/>
            </a:endParaRPr>
          </a:p>
          <a:p>
            <a:pPr marL="875665" lvl="1" indent="-382270">
              <a:lnSpc>
                <a:spcPct val="100000"/>
              </a:lnSpc>
              <a:buChar char="○"/>
              <a:tabLst>
                <a:tab pos="875665" algn="l"/>
                <a:tab pos="876300" algn="l"/>
              </a:tabLst>
            </a:pPr>
            <a:endParaRPr sz="2000" dirty="0">
              <a:latin typeface="Arial MT"/>
              <a:cs typeface="Arial MT"/>
            </a:endParaRPr>
          </a:p>
          <a:p>
            <a:pPr marL="875665" lvl="1" indent="-382270">
              <a:lnSpc>
                <a:spcPct val="100000"/>
              </a:lnSpc>
              <a:buChar char="○"/>
              <a:tabLst>
                <a:tab pos="875665" algn="l"/>
                <a:tab pos="876300" algn="l"/>
              </a:tabLst>
            </a:pPr>
            <a:r>
              <a:rPr lang="en-US" sz="2000" dirty="0">
                <a:solidFill>
                  <a:srgbClr val="292929"/>
                </a:solidFill>
                <a:latin typeface="Arial MT"/>
                <a:cs typeface="Arial MT"/>
              </a:rPr>
              <a:t>City</a:t>
            </a:r>
          </a:p>
          <a:p>
            <a:pPr marL="875665" lvl="1" indent="-382270">
              <a:lnSpc>
                <a:spcPct val="100000"/>
              </a:lnSpc>
              <a:buChar char="○"/>
              <a:tabLst>
                <a:tab pos="875665" algn="l"/>
                <a:tab pos="876300" algn="l"/>
              </a:tabLst>
            </a:pPr>
            <a:endParaRPr sz="2000" dirty="0">
              <a:latin typeface="Arial MT"/>
              <a:cs typeface="Arial MT"/>
            </a:endParaRPr>
          </a:p>
          <a:p>
            <a:pPr marL="875665" lvl="1" indent="-382270">
              <a:lnSpc>
                <a:spcPct val="100000"/>
              </a:lnSpc>
              <a:buChar char="○"/>
              <a:tabLst>
                <a:tab pos="875665" algn="l"/>
                <a:tab pos="876300" algn="l"/>
              </a:tabLst>
            </a:pPr>
            <a:r>
              <a:rPr lang="de-DE" sz="2000" dirty="0">
                <a:solidFill>
                  <a:srgbClr val="292929"/>
                </a:solidFill>
                <a:latin typeface="Arial MT"/>
                <a:cs typeface="Arial MT"/>
              </a:rPr>
              <a:t>R</a:t>
            </a:r>
            <a:r>
              <a:rPr sz="2000" dirty="0" err="1">
                <a:solidFill>
                  <a:srgbClr val="292929"/>
                </a:solidFill>
                <a:latin typeface="Arial MT"/>
                <a:cs typeface="Arial MT"/>
              </a:rPr>
              <a:t>ailway</a:t>
            </a:r>
            <a:endParaRPr lang="en-US" sz="2000" dirty="0">
              <a:solidFill>
                <a:srgbClr val="292929"/>
              </a:solidFill>
              <a:latin typeface="Arial MT"/>
              <a:cs typeface="Arial MT"/>
            </a:endParaRPr>
          </a:p>
          <a:p>
            <a:pPr marL="875665" lvl="1" indent="-382270">
              <a:lnSpc>
                <a:spcPct val="100000"/>
              </a:lnSpc>
              <a:buChar char="○"/>
              <a:tabLst>
                <a:tab pos="875665" algn="l"/>
                <a:tab pos="876300" algn="l"/>
              </a:tabLst>
            </a:pPr>
            <a:endParaRPr sz="2000" dirty="0">
              <a:latin typeface="Arial MT"/>
              <a:cs typeface="Arial MT"/>
            </a:endParaRPr>
          </a:p>
          <a:p>
            <a:pPr marL="875665" lvl="1" indent="-382270">
              <a:lnSpc>
                <a:spcPct val="100000"/>
              </a:lnSpc>
              <a:buChar char="○"/>
              <a:tabLst>
                <a:tab pos="875665" algn="l"/>
                <a:tab pos="876300" algn="l"/>
              </a:tabLst>
            </a:pPr>
            <a:r>
              <a:rPr lang="de-DE" sz="2000" spc="-5" dirty="0">
                <a:solidFill>
                  <a:srgbClr val="292929"/>
                </a:solidFill>
                <a:latin typeface="Arial MT"/>
                <a:cs typeface="Arial MT"/>
              </a:rPr>
              <a:t>H</a:t>
            </a:r>
            <a:r>
              <a:rPr sz="2000" spc="-5" dirty="0" err="1">
                <a:solidFill>
                  <a:srgbClr val="292929"/>
                </a:solidFill>
                <a:latin typeface="Arial MT"/>
                <a:cs typeface="Arial MT"/>
              </a:rPr>
              <a:t>ighway</a:t>
            </a:r>
            <a:endParaRPr lang="en-US" sz="2000" spc="-5" dirty="0">
              <a:solidFill>
                <a:srgbClr val="292929"/>
              </a:solidFill>
              <a:latin typeface="Arial MT"/>
              <a:cs typeface="Arial MT"/>
            </a:endParaRPr>
          </a:p>
          <a:p>
            <a:pPr marL="875665" lvl="1" indent="-382270">
              <a:lnSpc>
                <a:spcPct val="100000"/>
              </a:lnSpc>
              <a:buChar char="○"/>
              <a:tabLst>
                <a:tab pos="875665" algn="l"/>
                <a:tab pos="876300" algn="l"/>
              </a:tabLst>
            </a:pPr>
            <a:endParaRPr sz="2000" dirty="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20466"/>
            <a:ext cx="731647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80" dirty="0"/>
              <a:t>VAFB</a:t>
            </a:r>
            <a:r>
              <a:rPr sz="4000" spc="-45" dirty="0"/>
              <a:t> </a:t>
            </a:r>
            <a:r>
              <a:rPr sz="4000" spc="-10" dirty="0"/>
              <a:t>SLC-4E</a:t>
            </a:r>
            <a:r>
              <a:rPr sz="4000" spc="-40" dirty="0"/>
              <a:t> </a:t>
            </a:r>
            <a:r>
              <a:rPr sz="4000" spc="-5" dirty="0"/>
              <a:t>Nearby</a:t>
            </a:r>
            <a:r>
              <a:rPr sz="4000" spc="-35" dirty="0"/>
              <a:t> </a:t>
            </a:r>
            <a:r>
              <a:rPr sz="4000" spc="-5" dirty="0"/>
              <a:t>Locations</a:t>
            </a:r>
            <a:endParaRPr sz="400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66500" y="1623000"/>
            <a:ext cx="7486902" cy="4185386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41</a:t>
            </a:fld>
            <a:endParaRPr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217170">
              <a:lnSpc>
                <a:spcPct val="100000"/>
              </a:lnSpc>
              <a:spcBef>
                <a:spcPts val="110"/>
              </a:spcBef>
            </a:pPr>
            <a:r>
              <a:rPr dirty="0"/>
              <a:t>KSC</a:t>
            </a:r>
            <a:r>
              <a:rPr spc="-10" dirty="0"/>
              <a:t> </a:t>
            </a:r>
            <a:r>
              <a:rPr dirty="0"/>
              <a:t>LC-39A,</a:t>
            </a:r>
            <a:r>
              <a:rPr spc="-5" dirty="0"/>
              <a:t> </a:t>
            </a:r>
            <a:r>
              <a:rPr dirty="0"/>
              <a:t>CCAFS</a:t>
            </a:r>
            <a:r>
              <a:rPr spc="-5" dirty="0"/>
              <a:t> </a:t>
            </a:r>
            <a:r>
              <a:rPr dirty="0"/>
              <a:t>LC-40, and</a:t>
            </a:r>
            <a:r>
              <a:rPr spc="-5" dirty="0"/>
              <a:t> </a:t>
            </a:r>
            <a:r>
              <a:rPr dirty="0"/>
              <a:t>CCAFS</a:t>
            </a:r>
            <a:r>
              <a:rPr spc="-5" dirty="0"/>
              <a:t> SLC-40</a:t>
            </a:r>
            <a:r>
              <a:rPr spc="-10" dirty="0"/>
              <a:t> </a:t>
            </a:r>
            <a:r>
              <a:rPr dirty="0"/>
              <a:t>Nearby </a:t>
            </a:r>
            <a:r>
              <a:rPr spc="-5" dirty="0"/>
              <a:t>Locations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055400" y="1351775"/>
            <a:ext cx="5872690" cy="546554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42</a:t>
            </a:fld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3FC99A-61EB-ADF1-F6EB-38EDC49810E6}"/>
              </a:ext>
            </a:extLst>
          </p:cNvPr>
          <p:cNvSpPr txBox="1"/>
          <p:nvPr/>
        </p:nvSpPr>
        <p:spPr>
          <a:xfrm>
            <a:off x="838200" y="2667000"/>
            <a:ext cx="3429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 MT"/>
              </a:rPr>
              <a:t>Less than 15km distance to the nearest towns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Arial M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 MT"/>
              </a:rPr>
              <a:t>Launch sites located less than 7km to the coast and surprisingly close to railways and highways</a:t>
            </a:r>
            <a:endParaRPr lang="mk-MK" sz="2000" dirty="0">
              <a:latin typeface="Arial MT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4824730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spc="-5" dirty="0"/>
              <a:t>Classificatio</a:t>
            </a:r>
            <a:r>
              <a:rPr sz="3700" dirty="0"/>
              <a:t>n</a:t>
            </a:r>
            <a:r>
              <a:rPr sz="3700" spc="-210" dirty="0"/>
              <a:t> </a:t>
            </a:r>
            <a:r>
              <a:rPr sz="3700" spc="-5" dirty="0"/>
              <a:t>Accuracy</a:t>
            </a:r>
            <a:endParaRPr sz="3700"/>
          </a:p>
        </p:txBody>
      </p:sp>
      <p:sp>
        <p:nvSpPr>
          <p:cNvPr id="3" name="object 3"/>
          <p:cNvSpPr txBox="1"/>
          <p:nvPr/>
        </p:nvSpPr>
        <p:spPr>
          <a:xfrm>
            <a:off x="884925" y="3056705"/>
            <a:ext cx="5081905" cy="173124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9390" marR="508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The bar plot shows the accuracy of the different classification models</a:t>
            </a:r>
          </a:p>
          <a:p>
            <a:pPr marL="199390" marR="508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endParaRPr lang="en-US" sz="2200" spc="-5" dirty="0">
              <a:solidFill>
                <a:srgbClr val="292929"/>
              </a:solidFill>
              <a:latin typeface="Arial MT"/>
              <a:cs typeface="Arial MT"/>
            </a:endParaRPr>
          </a:p>
          <a:p>
            <a:pPr marL="199390" marR="508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All models have an accuracy rate of 83,33%</a:t>
            </a:r>
            <a:endParaRPr sz="2200" dirty="0">
              <a:latin typeface="Arial MT"/>
              <a:cs typeface="Arial MT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6000" y="2148750"/>
            <a:ext cx="4925524" cy="339427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r>
              <a:rPr lang="en-US" dirty="0"/>
              <a:t>45</a:t>
            </a:r>
            <a:endParaRPr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4925" y="2839133"/>
            <a:ext cx="4199890" cy="206979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9390" marR="508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The model had good predictions</a:t>
            </a:r>
          </a:p>
          <a:p>
            <a:pPr marL="199390" marR="508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endParaRPr lang="en-US" sz="2200" spc="-5" dirty="0">
              <a:solidFill>
                <a:srgbClr val="292929"/>
              </a:solidFill>
              <a:latin typeface="Arial MT"/>
              <a:cs typeface="Arial MT"/>
            </a:endParaRPr>
          </a:p>
          <a:p>
            <a:pPr marL="199390" marR="508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Although it had good predictions, there were some cases in which it could not predict correctly</a:t>
            </a:r>
            <a:endParaRPr sz="2200" dirty="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3549650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spc="-5" dirty="0"/>
              <a:t>Confusion</a:t>
            </a:r>
            <a:r>
              <a:rPr sz="3700" spc="-90" dirty="0"/>
              <a:t> </a:t>
            </a:r>
            <a:r>
              <a:rPr sz="3700" dirty="0"/>
              <a:t>Matrix</a:t>
            </a:r>
            <a:endParaRPr sz="370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6000" y="1785250"/>
            <a:ext cx="4787399" cy="3696925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r>
              <a:rPr lang="en-US" dirty="0"/>
              <a:t>46</a:t>
            </a:r>
            <a:endParaRPr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4917" y="1711474"/>
            <a:ext cx="10621283" cy="3665106"/>
          </a:xfrm>
          <a:prstGeom prst="rect">
            <a:avLst/>
          </a:prstGeom>
        </p:spPr>
        <p:txBody>
          <a:bodyPr vert="horz" wrap="square" lIns="0" tIns="190500" rIns="0" bIns="0" rtlCol="0">
            <a:spAutoFit/>
          </a:bodyPr>
          <a:lstStyle/>
          <a:p>
            <a:pPr marL="199390" indent="-187325">
              <a:lnSpc>
                <a:spcPct val="100000"/>
              </a:lnSpc>
              <a:spcBef>
                <a:spcPts val="1500"/>
              </a:spcBef>
              <a:buChar char="•"/>
              <a:tabLst>
                <a:tab pos="200025" algn="l"/>
              </a:tabLst>
            </a:pPr>
            <a:r>
              <a:rPr lang="en-US" sz="2200" spc="-10" dirty="0">
                <a:solidFill>
                  <a:srgbClr val="292929"/>
                </a:solidFill>
                <a:latin typeface="Arial MT"/>
                <a:cs typeface="Arial MT"/>
              </a:rPr>
              <a:t>From all of the successful recoveries, these properties were the most common ones:</a:t>
            </a:r>
            <a:endParaRPr sz="2200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spcBef>
                <a:spcPts val="1400"/>
              </a:spcBef>
              <a:buChar char="○"/>
              <a:tabLst>
                <a:tab pos="884555" algn="l"/>
                <a:tab pos="885825" algn="l"/>
              </a:tabLst>
            </a:pP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A</a:t>
            </a:r>
            <a:r>
              <a:rPr sz="2200" spc="-13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launch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date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in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the</a:t>
            </a:r>
            <a:r>
              <a:rPr sz="2200" spc="-2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year</a:t>
            </a:r>
            <a:r>
              <a:rPr sz="2200" spc="-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2017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or</a:t>
            </a:r>
            <a:r>
              <a:rPr sz="2200" spc="-1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later</a:t>
            </a:r>
            <a:endParaRPr sz="2200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spcBef>
                <a:spcPts val="1400"/>
              </a:spcBef>
              <a:buChar char="○"/>
              <a:tabLst>
                <a:tab pos="884555" algn="l"/>
                <a:tab pos="885825" algn="l"/>
              </a:tabLst>
            </a:pP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A p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ayload</a:t>
            </a:r>
            <a:r>
              <a:rPr sz="2200" spc="-2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in</a:t>
            </a:r>
            <a:r>
              <a:rPr sz="2200" spc="-2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the</a:t>
            </a:r>
            <a:r>
              <a:rPr sz="2200" spc="-2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range</a:t>
            </a:r>
            <a:r>
              <a:rPr sz="2200" spc="-2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lang="en-US" sz="2200" spc="-20" dirty="0">
                <a:solidFill>
                  <a:srgbClr val="292929"/>
                </a:solidFill>
                <a:latin typeface="Arial MT"/>
                <a:cs typeface="Arial MT"/>
              </a:rPr>
              <a:t>from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2000</a:t>
            </a: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 up to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4000kg</a:t>
            </a:r>
            <a:endParaRPr sz="2200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spcBef>
                <a:spcPts val="1400"/>
              </a:spcBef>
              <a:buChar char="○"/>
              <a:tabLst>
                <a:tab pos="884555" algn="l"/>
                <a:tab pos="8858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KSC</a:t>
            </a:r>
            <a:r>
              <a:rPr sz="2200" spc="-3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LC-39A</a:t>
            </a: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 launch site</a:t>
            </a:r>
            <a:endParaRPr sz="2200" dirty="0">
              <a:latin typeface="Arial MT"/>
              <a:cs typeface="Arial MT"/>
            </a:endParaRPr>
          </a:p>
          <a:p>
            <a:pPr marL="885190" lvl="1" indent="-398145">
              <a:lnSpc>
                <a:spcPct val="100000"/>
              </a:lnSpc>
              <a:spcBef>
                <a:spcPts val="1400"/>
              </a:spcBef>
              <a:buChar char="○"/>
              <a:tabLst>
                <a:tab pos="884555" algn="l"/>
                <a:tab pos="885825" algn="l"/>
              </a:tabLst>
            </a:pPr>
            <a:r>
              <a:rPr lang="en-US" sz="2200" dirty="0">
                <a:solidFill>
                  <a:srgbClr val="292929"/>
                </a:solidFill>
                <a:latin typeface="Arial MT"/>
                <a:cs typeface="Arial MT"/>
              </a:rPr>
              <a:t>Drone 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ship</a:t>
            </a:r>
            <a:r>
              <a:rPr lang="en-US" sz="2200" dirty="0">
                <a:solidFill>
                  <a:srgbClr val="292929"/>
                </a:solidFill>
                <a:latin typeface="Arial MT"/>
                <a:cs typeface="Arial MT"/>
              </a:rPr>
              <a:t> successful recovery</a:t>
            </a:r>
            <a:endParaRPr sz="22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24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300" dirty="0">
              <a:latin typeface="Arial MT"/>
              <a:cs typeface="Arial MT"/>
            </a:endParaRPr>
          </a:p>
          <a:p>
            <a:pPr marL="427990" marR="5080" indent="-327025">
              <a:lnSpc>
                <a:spcPct val="100000"/>
              </a:lnSpc>
              <a:buChar char="•"/>
              <a:tabLst>
                <a:tab pos="427355" algn="l"/>
                <a:tab pos="428625" algn="l"/>
              </a:tabLst>
            </a:pPr>
            <a:r>
              <a:rPr lang="en-US" sz="2200" spc="-5" dirty="0">
                <a:solidFill>
                  <a:srgbClr val="292929"/>
                </a:solidFill>
                <a:latin typeface="Arial MT"/>
                <a:cs typeface="Arial MT"/>
              </a:rPr>
              <a:t>The models predict the outcome with a success rate of 83.33%</a:t>
            </a:r>
            <a:endParaRPr sz="2200" dirty="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46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2584450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spc="-5" dirty="0"/>
              <a:t>Conclusions</a:t>
            </a:r>
            <a:endParaRPr sz="37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1980592" y="6396164"/>
            <a:ext cx="13843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solidFill>
                  <a:srgbClr val="1B7DDB"/>
                </a:solidFill>
                <a:latin typeface="Arial MT"/>
                <a:cs typeface="Arial MT"/>
              </a:rPr>
              <a:t>9</a:t>
            </a:r>
            <a:endParaRPr sz="16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33582" y="6083644"/>
            <a:ext cx="25146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600" spc="-5" dirty="0">
                <a:solidFill>
                  <a:srgbClr val="1B7DDB"/>
                </a:solidFill>
                <a:latin typeface="Arial MT"/>
                <a:cs typeface="Arial MT"/>
              </a:rPr>
              <a:t>6</a:t>
            </a:r>
            <a:endParaRPr sz="1600" dirty="0">
              <a:latin typeface="Arial MT"/>
              <a:cs typeface="Arial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06958" y="1447800"/>
            <a:ext cx="10500117" cy="507574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9390" indent="-187325">
              <a:lnSpc>
                <a:spcPct val="100000"/>
              </a:lnSpc>
              <a:spcBef>
                <a:spcPts val="100"/>
              </a:spcBef>
              <a:buChar char="•"/>
              <a:tabLst>
                <a:tab pos="200025" algn="l"/>
              </a:tabLst>
            </a:pPr>
            <a:r>
              <a:rPr sz="2200" spc="-5" dirty="0">
                <a:solidFill>
                  <a:srgbClr val="292929"/>
                </a:solidFill>
                <a:latin typeface="Arial MT"/>
                <a:cs typeface="Arial MT"/>
              </a:rPr>
              <a:t>Data</a:t>
            </a:r>
            <a:r>
              <a:rPr sz="2200" spc="-3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lang="en-US" sz="2200" spc="-35" dirty="0">
                <a:solidFill>
                  <a:srgbClr val="292929"/>
                </a:solidFill>
                <a:latin typeface="Arial MT"/>
                <a:cs typeface="Arial MT"/>
              </a:rPr>
              <a:t>C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ollection</a:t>
            </a:r>
            <a:r>
              <a:rPr sz="2200" spc="-3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lang="en-US" sz="2200" spc="-35" dirty="0">
                <a:solidFill>
                  <a:srgbClr val="292929"/>
                </a:solidFill>
                <a:latin typeface="Arial MT"/>
                <a:cs typeface="Arial MT"/>
              </a:rPr>
              <a:t>M</a:t>
            </a:r>
            <a:r>
              <a:rPr sz="2200" dirty="0">
                <a:solidFill>
                  <a:srgbClr val="292929"/>
                </a:solidFill>
                <a:latin typeface="Arial MT"/>
                <a:cs typeface="Arial MT"/>
              </a:rPr>
              <a:t>ethodology:</a:t>
            </a:r>
            <a:endParaRPr sz="2200" dirty="0">
              <a:latin typeface="Arial MT"/>
              <a:cs typeface="Arial MT"/>
            </a:endParaRPr>
          </a:p>
          <a:p>
            <a:pPr marL="656590" lvl="1" indent="-193040">
              <a:lnSpc>
                <a:spcPct val="100000"/>
              </a:lnSpc>
              <a:spcBef>
                <a:spcPts val="1410"/>
              </a:spcBef>
              <a:buChar char="•"/>
              <a:tabLst>
                <a:tab pos="657225" algn="l"/>
              </a:tabLst>
            </a:pPr>
            <a:r>
              <a:rPr sz="1900" spc="-5" dirty="0">
                <a:latin typeface="Arial MT"/>
                <a:cs typeface="Arial MT"/>
              </a:rPr>
              <a:t>Collect</a:t>
            </a:r>
            <a:r>
              <a:rPr lang="en-US" sz="1900" spc="-5" dirty="0">
                <a:latin typeface="Arial MT"/>
                <a:cs typeface="Arial MT"/>
              </a:rPr>
              <a:t> SpaceX API</a:t>
            </a:r>
            <a:r>
              <a:rPr sz="1900" spc="-20" dirty="0">
                <a:latin typeface="Arial MT"/>
                <a:cs typeface="Arial MT"/>
              </a:rPr>
              <a:t> </a:t>
            </a:r>
            <a:r>
              <a:rPr sz="1900" dirty="0">
                <a:latin typeface="Arial MT"/>
                <a:cs typeface="Arial MT"/>
              </a:rPr>
              <a:t>rocket</a:t>
            </a:r>
            <a:r>
              <a:rPr sz="1900" spc="-15" dirty="0">
                <a:latin typeface="Arial MT"/>
                <a:cs typeface="Arial MT"/>
              </a:rPr>
              <a:t> </a:t>
            </a:r>
            <a:r>
              <a:rPr sz="1900" spc="-5" dirty="0">
                <a:latin typeface="Arial MT"/>
                <a:cs typeface="Arial MT"/>
              </a:rPr>
              <a:t>launch</a:t>
            </a:r>
            <a:r>
              <a:rPr sz="1900" spc="-15" dirty="0">
                <a:latin typeface="Arial MT"/>
                <a:cs typeface="Arial MT"/>
              </a:rPr>
              <a:t> </a:t>
            </a:r>
            <a:r>
              <a:rPr sz="1900" spc="-5" dirty="0">
                <a:latin typeface="Arial MT"/>
                <a:cs typeface="Arial MT"/>
              </a:rPr>
              <a:t>data</a:t>
            </a:r>
            <a:endParaRPr sz="1900" dirty="0">
              <a:latin typeface="Arial MT"/>
              <a:cs typeface="Arial MT"/>
            </a:endParaRPr>
          </a:p>
          <a:p>
            <a:pPr marL="199390" indent="-187325">
              <a:lnSpc>
                <a:spcPct val="100000"/>
              </a:lnSpc>
              <a:spcBef>
                <a:spcPts val="1390"/>
              </a:spcBef>
              <a:buChar char="•"/>
              <a:tabLst>
                <a:tab pos="200025" algn="l"/>
              </a:tabLst>
            </a:pPr>
            <a:r>
              <a:rPr lang="en-US" sz="2200" spc="-5" dirty="0">
                <a:latin typeface="Arial MT"/>
                <a:cs typeface="Arial MT"/>
              </a:rPr>
              <a:t>D</a:t>
            </a:r>
            <a:r>
              <a:rPr sz="2200" spc="-5" dirty="0">
                <a:latin typeface="Arial MT"/>
                <a:cs typeface="Arial MT"/>
              </a:rPr>
              <a:t>ata</a:t>
            </a:r>
            <a:r>
              <a:rPr sz="2200" spc="-35" dirty="0">
                <a:latin typeface="Arial MT"/>
                <a:cs typeface="Arial MT"/>
              </a:rPr>
              <a:t> </a:t>
            </a:r>
            <a:r>
              <a:rPr lang="en-US" sz="2200" spc="-5" dirty="0">
                <a:latin typeface="Arial MT"/>
                <a:cs typeface="Arial MT"/>
              </a:rPr>
              <a:t>W</a:t>
            </a:r>
            <a:r>
              <a:rPr sz="2200" spc="-5" dirty="0">
                <a:latin typeface="Arial MT"/>
                <a:cs typeface="Arial MT"/>
              </a:rPr>
              <a:t>rangling</a:t>
            </a:r>
            <a:endParaRPr sz="2200" dirty="0">
              <a:latin typeface="Arial MT"/>
              <a:cs typeface="Arial MT"/>
            </a:endParaRPr>
          </a:p>
          <a:p>
            <a:pPr marL="656590" lvl="1" indent="-193040">
              <a:lnSpc>
                <a:spcPct val="100000"/>
              </a:lnSpc>
              <a:spcBef>
                <a:spcPts val="1410"/>
              </a:spcBef>
              <a:buChar char="•"/>
              <a:tabLst>
                <a:tab pos="657225" algn="l"/>
              </a:tabLst>
            </a:pPr>
            <a:r>
              <a:rPr lang="en-US" sz="1900" spc="-5" dirty="0">
                <a:latin typeface="Arial MT"/>
                <a:cs typeface="Arial MT"/>
              </a:rPr>
              <a:t>Create and modify </a:t>
            </a:r>
            <a:r>
              <a:rPr sz="1900" dirty="0">
                <a:latin typeface="Arial MT"/>
                <a:cs typeface="Arial MT"/>
              </a:rPr>
              <a:t>columns</a:t>
            </a:r>
            <a:r>
              <a:rPr lang="en-US" sz="1900" dirty="0">
                <a:latin typeface="Arial MT"/>
                <a:cs typeface="Arial MT"/>
              </a:rPr>
              <a:t> for further use</a:t>
            </a:r>
            <a:endParaRPr sz="1900" dirty="0">
              <a:latin typeface="Arial MT"/>
              <a:cs typeface="Arial MT"/>
            </a:endParaRPr>
          </a:p>
          <a:p>
            <a:pPr marL="199390" indent="-187325">
              <a:lnSpc>
                <a:spcPct val="100000"/>
              </a:lnSpc>
              <a:spcBef>
                <a:spcPts val="1390"/>
              </a:spcBef>
              <a:buChar char="•"/>
              <a:tabLst>
                <a:tab pos="200025" algn="l"/>
              </a:tabLst>
            </a:pPr>
            <a:r>
              <a:rPr sz="2200" spc="-5" dirty="0">
                <a:latin typeface="Arial MT"/>
                <a:cs typeface="Arial MT"/>
              </a:rPr>
              <a:t>Perform</a:t>
            </a:r>
            <a:r>
              <a:rPr sz="2200" spc="-2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exploratory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data</a:t>
            </a:r>
            <a:r>
              <a:rPr sz="2200" spc="-1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analysis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dirty="0">
                <a:latin typeface="Arial MT"/>
                <a:cs typeface="Arial MT"/>
              </a:rPr>
              <a:t>(EDA)</a:t>
            </a:r>
            <a:r>
              <a:rPr sz="2200" spc="-1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using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dirty="0">
                <a:latin typeface="Arial MT"/>
                <a:cs typeface="Arial MT"/>
              </a:rPr>
              <a:t>visualization</a:t>
            </a:r>
            <a:r>
              <a:rPr sz="2200" spc="-1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and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SQL</a:t>
            </a:r>
            <a:endParaRPr sz="2200" dirty="0">
              <a:latin typeface="Arial MT"/>
              <a:cs typeface="Arial MT"/>
            </a:endParaRPr>
          </a:p>
          <a:p>
            <a:pPr marL="199390" indent="-187325">
              <a:lnSpc>
                <a:spcPct val="100000"/>
              </a:lnSpc>
              <a:spcBef>
                <a:spcPts val="1400"/>
              </a:spcBef>
              <a:buChar char="•"/>
              <a:tabLst>
                <a:tab pos="200025" algn="l"/>
              </a:tabLst>
            </a:pPr>
            <a:r>
              <a:rPr sz="2200" spc="-5" dirty="0">
                <a:latin typeface="Arial MT"/>
                <a:cs typeface="Arial MT"/>
              </a:rPr>
              <a:t>Perform</a:t>
            </a:r>
            <a:r>
              <a:rPr sz="2200" spc="-2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interactive</a:t>
            </a:r>
            <a:r>
              <a:rPr sz="2200" spc="-10" dirty="0">
                <a:latin typeface="Arial MT"/>
                <a:cs typeface="Arial MT"/>
              </a:rPr>
              <a:t> </a:t>
            </a:r>
            <a:r>
              <a:rPr sz="2200" dirty="0">
                <a:latin typeface="Arial MT"/>
                <a:cs typeface="Arial MT"/>
              </a:rPr>
              <a:t>visual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analytics</a:t>
            </a:r>
            <a:r>
              <a:rPr sz="2200" spc="-1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using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Folium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and</a:t>
            </a:r>
            <a:r>
              <a:rPr sz="2200" spc="-1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Plotly</a:t>
            </a:r>
            <a:r>
              <a:rPr sz="2200" spc="-2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Dash</a:t>
            </a:r>
            <a:endParaRPr sz="2200" dirty="0">
              <a:latin typeface="Arial MT"/>
              <a:cs typeface="Arial MT"/>
            </a:endParaRPr>
          </a:p>
          <a:p>
            <a:pPr marL="199390" indent="-187325">
              <a:lnSpc>
                <a:spcPct val="100000"/>
              </a:lnSpc>
              <a:spcBef>
                <a:spcPts val="1400"/>
              </a:spcBef>
              <a:buChar char="•"/>
              <a:tabLst>
                <a:tab pos="200025" algn="l"/>
              </a:tabLst>
            </a:pPr>
            <a:r>
              <a:rPr sz="2200" spc="-5" dirty="0">
                <a:latin typeface="Arial MT"/>
                <a:cs typeface="Arial MT"/>
              </a:rPr>
              <a:t>Perform</a:t>
            </a:r>
            <a:r>
              <a:rPr sz="2200" spc="-2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predictive</a:t>
            </a:r>
            <a:r>
              <a:rPr sz="2200" spc="-20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analysis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spc="-5" dirty="0">
                <a:latin typeface="Arial MT"/>
                <a:cs typeface="Arial MT"/>
              </a:rPr>
              <a:t>using</a:t>
            </a:r>
            <a:r>
              <a:rPr sz="2200" spc="-20" dirty="0">
                <a:latin typeface="Arial MT"/>
                <a:cs typeface="Arial MT"/>
              </a:rPr>
              <a:t> </a:t>
            </a:r>
            <a:r>
              <a:rPr sz="2200" dirty="0">
                <a:latin typeface="Arial MT"/>
                <a:cs typeface="Arial MT"/>
              </a:rPr>
              <a:t>classification</a:t>
            </a:r>
            <a:r>
              <a:rPr sz="2200" spc="-15" dirty="0">
                <a:latin typeface="Arial MT"/>
                <a:cs typeface="Arial MT"/>
              </a:rPr>
              <a:t> </a:t>
            </a:r>
            <a:r>
              <a:rPr sz="2200" dirty="0">
                <a:latin typeface="Arial MT"/>
                <a:cs typeface="Arial MT"/>
              </a:rPr>
              <a:t>models</a:t>
            </a:r>
          </a:p>
          <a:p>
            <a:pPr marL="656590" lvl="1" indent="-193040">
              <a:lnSpc>
                <a:spcPct val="100000"/>
              </a:lnSpc>
              <a:spcBef>
                <a:spcPts val="1410"/>
              </a:spcBef>
              <a:buChar char="•"/>
              <a:tabLst>
                <a:tab pos="657225" algn="l"/>
              </a:tabLst>
            </a:pPr>
            <a:r>
              <a:rPr lang="en-US" sz="1900" spc="-5" dirty="0">
                <a:latin typeface="Arial MT"/>
                <a:cs typeface="Arial MT"/>
              </a:rPr>
              <a:t>Split</a:t>
            </a:r>
            <a:r>
              <a:rPr sz="1900" spc="-20" dirty="0">
                <a:latin typeface="Arial MT"/>
                <a:cs typeface="Arial MT"/>
              </a:rPr>
              <a:t> </a:t>
            </a:r>
            <a:r>
              <a:rPr sz="1900" spc="-5" dirty="0">
                <a:latin typeface="Arial MT"/>
                <a:cs typeface="Arial MT"/>
              </a:rPr>
              <a:t>dataset</a:t>
            </a:r>
            <a:r>
              <a:rPr sz="1900" spc="-15" dirty="0">
                <a:latin typeface="Arial MT"/>
                <a:cs typeface="Arial MT"/>
              </a:rPr>
              <a:t> </a:t>
            </a:r>
            <a:r>
              <a:rPr sz="1900" spc="-5" dirty="0">
                <a:latin typeface="Arial MT"/>
                <a:cs typeface="Arial MT"/>
              </a:rPr>
              <a:t>into</a:t>
            </a:r>
            <a:r>
              <a:rPr sz="1900" spc="-15" dirty="0">
                <a:latin typeface="Arial MT"/>
                <a:cs typeface="Arial MT"/>
              </a:rPr>
              <a:t> </a:t>
            </a:r>
            <a:r>
              <a:rPr sz="1900" spc="-5" dirty="0">
                <a:latin typeface="Arial MT"/>
                <a:cs typeface="Arial MT"/>
              </a:rPr>
              <a:t>training</a:t>
            </a:r>
            <a:r>
              <a:rPr sz="1900" spc="-15" dirty="0">
                <a:latin typeface="Arial MT"/>
                <a:cs typeface="Arial MT"/>
              </a:rPr>
              <a:t> </a:t>
            </a:r>
            <a:r>
              <a:rPr sz="1900" spc="-5" dirty="0">
                <a:latin typeface="Arial MT"/>
                <a:cs typeface="Arial MT"/>
              </a:rPr>
              <a:t>and</a:t>
            </a:r>
            <a:r>
              <a:rPr sz="1900" spc="-15" dirty="0">
                <a:latin typeface="Arial MT"/>
                <a:cs typeface="Arial MT"/>
              </a:rPr>
              <a:t> </a:t>
            </a:r>
            <a:r>
              <a:rPr sz="1900" spc="-5" dirty="0">
                <a:latin typeface="Arial MT"/>
                <a:cs typeface="Arial MT"/>
              </a:rPr>
              <a:t>test</a:t>
            </a:r>
            <a:r>
              <a:rPr lang="en-US" sz="1900" spc="-5" dirty="0">
                <a:latin typeface="Arial MT"/>
                <a:cs typeface="Arial MT"/>
              </a:rPr>
              <a:t>ing</a:t>
            </a:r>
            <a:r>
              <a:rPr sz="1900" spc="-15" dirty="0">
                <a:latin typeface="Arial MT"/>
                <a:cs typeface="Arial MT"/>
              </a:rPr>
              <a:t> </a:t>
            </a:r>
            <a:r>
              <a:rPr sz="1900" spc="-5" dirty="0">
                <a:latin typeface="Arial MT"/>
                <a:cs typeface="Arial MT"/>
              </a:rPr>
              <a:t>data</a:t>
            </a:r>
            <a:endParaRPr sz="1900" dirty="0">
              <a:latin typeface="Arial MT"/>
              <a:cs typeface="Arial MT"/>
            </a:endParaRPr>
          </a:p>
          <a:p>
            <a:pPr marL="656590" lvl="1" indent="-193040">
              <a:lnSpc>
                <a:spcPct val="100000"/>
              </a:lnSpc>
              <a:spcBef>
                <a:spcPts val="1400"/>
              </a:spcBef>
              <a:buChar char="•"/>
              <a:tabLst>
                <a:tab pos="657225" algn="l"/>
              </a:tabLst>
            </a:pPr>
            <a:r>
              <a:rPr sz="1900" spc="-5" dirty="0">
                <a:latin typeface="Arial MT"/>
                <a:cs typeface="Arial MT"/>
              </a:rPr>
              <a:t>Develop</a:t>
            </a:r>
            <a:r>
              <a:rPr sz="1900" spc="-15" dirty="0">
                <a:latin typeface="Arial MT"/>
                <a:cs typeface="Arial MT"/>
              </a:rPr>
              <a:t> </a:t>
            </a:r>
            <a:r>
              <a:rPr lang="en-US" sz="1900" spc="-15" dirty="0">
                <a:latin typeface="Arial MT"/>
                <a:cs typeface="Arial MT"/>
              </a:rPr>
              <a:t>machine learning models such as KNN, Decision Trees, Logistic Regression and SVM</a:t>
            </a:r>
          </a:p>
          <a:p>
            <a:pPr marL="656590" lvl="1" indent="-193040">
              <a:lnSpc>
                <a:spcPct val="100000"/>
              </a:lnSpc>
              <a:spcBef>
                <a:spcPts val="1400"/>
              </a:spcBef>
              <a:buChar char="•"/>
              <a:tabLst>
                <a:tab pos="657225" algn="l"/>
              </a:tabLst>
            </a:pPr>
            <a:r>
              <a:rPr lang="en-US" sz="1900" spc="-5" dirty="0">
                <a:latin typeface="Arial MT"/>
                <a:cs typeface="Arial MT"/>
              </a:rPr>
              <a:t>Train and evaluate the models</a:t>
            </a:r>
            <a:endParaRPr sz="1900" dirty="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2716530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dirty="0"/>
              <a:t>Methodology</a:t>
            </a:r>
            <a:endParaRPr sz="37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73836" y="1662048"/>
            <a:ext cx="10055860" cy="2213426"/>
          </a:xfrm>
          <a:prstGeom prst="rect">
            <a:avLst/>
          </a:prstGeom>
        </p:spPr>
        <p:txBody>
          <a:bodyPr vert="horz" wrap="square" lIns="0" tIns="190500" rIns="0" bIns="0" rtlCol="0">
            <a:spAutoFit/>
          </a:bodyPr>
          <a:lstStyle/>
          <a:p>
            <a:pPr marL="339090" indent="-327025">
              <a:lnSpc>
                <a:spcPct val="100000"/>
              </a:lnSpc>
              <a:spcBef>
                <a:spcPts val="1500"/>
              </a:spcBef>
              <a:buChar char="•"/>
              <a:tabLst>
                <a:tab pos="338455" algn="l"/>
                <a:tab pos="339725" algn="l"/>
              </a:tabLst>
            </a:pPr>
            <a:r>
              <a:rPr lang="en-US" sz="2200" spc="-125" dirty="0">
                <a:solidFill>
                  <a:srgbClr val="292929"/>
                </a:solidFill>
                <a:latin typeface="Arial MT"/>
                <a:cs typeface="Arial MT"/>
              </a:rPr>
              <a:t>Data Collection Methodology</a:t>
            </a:r>
            <a:endParaRPr sz="2200" dirty="0">
              <a:latin typeface="Arial MT"/>
              <a:cs typeface="Arial MT"/>
            </a:endParaRPr>
          </a:p>
          <a:p>
            <a:pPr marL="796290" lvl="1" indent="-398145">
              <a:lnSpc>
                <a:spcPct val="100000"/>
              </a:lnSpc>
              <a:spcBef>
                <a:spcPts val="1400"/>
              </a:spcBef>
              <a:buChar char="○"/>
              <a:tabLst>
                <a:tab pos="795655" algn="l"/>
                <a:tab pos="796925" algn="l"/>
              </a:tabLst>
            </a:pPr>
            <a:r>
              <a:rPr lang="en-US" sz="2200" spc="-5" dirty="0">
                <a:latin typeface="Arial MT"/>
                <a:cs typeface="Arial MT"/>
              </a:rPr>
              <a:t>Download SpaceX data using the SpaceX API</a:t>
            </a:r>
            <a:endParaRPr sz="2200" dirty="0">
              <a:latin typeface="Arial MT"/>
              <a:cs typeface="Arial MT"/>
            </a:endParaRPr>
          </a:p>
          <a:p>
            <a:pPr marL="796290" lvl="1" indent="-398145">
              <a:lnSpc>
                <a:spcPct val="100000"/>
              </a:lnSpc>
              <a:spcBef>
                <a:spcPts val="1925"/>
              </a:spcBef>
              <a:buChar char="○"/>
              <a:tabLst>
                <a:tab pos="795655" algn="l"/>
                <a:tab pos="796925" algn="l"/>
              </a:tabLst>
            </a:pPr>
            <a:r>
              <a:rPr lang="en-US" sz="2200" spc="-5" dirty="0">
                <a:latin typeface="Arial MT"/>
                <a:cs typeface="Arial MT"/>
              </a:rPr>
              <a:t>Create a dataframe for further use</a:t>
            </a:r>
          </a:p>
          <a:p>
            <a:pPr marL="796290" lvl="1" indent="-398145">
              <a:lnSpc>
                <a:spcPct val="100000"/>
              </a:lnSpc>
              <a:spcBef>
                <a:spcPts val="1925"/>
              </a:spcBef>
              <a:buChar char="○"/>
              <a:tabLst>
                <a:tab pos="795655" algn="l"/>
                <a:tab pos="796925" algn="l"/>
              </a:tabLst>
            </a:pPr>
            <a:r>
              <a:rPr lang="en-US" sz="2200" spc="-5" dirty="0">
                <a:latin typeface="Arial MT"/>
                <a:cs typeface="Arial MT"/>
              </a:rPr>
              <a:t>Clean the data</a:t>
            </a:r>
            <a:endParaRPr sz="2200" dirty="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7</a:t>
            </a:fld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3210560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spc="-5" dirty="0"/>
              <a:t>Data</a:t>
            </a:r>
            <a:r>
              <a:rPr sz="3700" spc="-90" dirty="0"/>
              <a:t> </a:t>
            </a:r>
            <a:r>
              <a:rPr sz="3700" spc="-5" dirty="0"/>
              <a:t>Collection</a:t>
            </a:r>
            <a:endParaRPr sz="37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48989"/>
            <a:ext cx="6231890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spc="-5" dirty="0"/>
              <a:t>Data</a:t>
            </a:r>
            <a:r>
              <a:rPr sz="3700" spc="-30" dirty="0"/>
              <a:t> </a:t>
            </a:r>
            <a:r>
              <a:rPr sz="3700" spc="-5" dirty="0"/>
              <a:t>Collection</a:t>
            </a:r>
            <a:r>
              <a:rPr sz="3700" spc="-25" dirty="0"/>
              <a:t> </a:t>
            </a:r>
            <a:r>
              <a:rPr sz="3700" dirty="0"/>
              <a:t>–</a:t>
            </a:r>
            <a:r>
              <a:rPr sz="3700" spc="-25" dirty="0"/>
              <a:t> </a:t>
            </a:r>
            <a:r>
              <a:rPr sz="3700" spc="-10" dirty="0"/>
              <a:t>SpaceX</a:t>
            </a:r>
            <a:r>
              <a:rPr sz="3700" spc="-229" dirty="0"/>
              <a:t> </a:t>
            </a:r>
            <a:r>
              <a:rPr sz="3700" spc="-5" dirty="0"/>
              <a:t>API</a:t>
            </a:r>
            <a:endParaRPr sz="370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66800" y="1778024"/>
            <a:ext cx="10515600" cy="299304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8</a:t>
            </a:fld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9ABA31-389B-6DFA-73EC-D8F8A02D5544}"/>
              </a:ext>
            </a:extLst>
          </p:cNvPr>
          <p:cNvSpPr txBox="1"/>
          <p:nvPr/>
        </p:nvSpPr>
        <p:spPr>
          <a:xfrm>
            <a:off x="1143000" y="5715000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GitHub</a:t>
            </a:r>
            <a:endParaRPr lang="mk-MK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3036" y="449014"/>
            <a:ext cx="5477510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00" spc="-5" dirty="0"/>
              <a:t>Data</a:t>
            </a:r>
            <a:r>
              <a:rPr sz="3700" spc="-35" dirty="0"/>
              <a:t> </a:t>
            </a:r>
            <a:r>
              <a:rPr sz="3700" spc="-5" dirty="0"/>
              <a:t>Collection</a:t>
            </a:r>
            <a:r>
              <a:rPr sz="3700" spc="-35" dirty="0"/>
              <a:t> </a:t>
            </a:r>
            <a:r>
              <a:rPr sz="3700" dirty="0"/>
              <a:t>-</a:t>
            </a:r>
            <a:r>
              <a:rPr sz="3700" spc="-35" dirty="0"/>
              <a:t> </a:t>
            </a:r>
            <a:r>
              <a:rPr sz="3700" spc="-5" dirty="0"/>
              <a:t>Scraping</a:t>
            </a:r>
            <a:endParaRPr sz="370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69999" y="2771799"/>
            <a:ext cx="9792350" cy="116894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9</a:t>
            </a:fld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DB2635-5EE5-30BA-7F8E-928236C0A363}"/>
              </a:ext>
            </a:extLst>
          </p:cNvPr>
          <p:cNvSpPr txBox="1"/>
          <p:nvPr/>
        </p:nvSpPr>
        <p:spPr>
          <a:xfrm>
            <a:off x="843036" y="5257800"/>
            <a:ext cx="1366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GitHub</a:t>
            </a:r>
            <a:endParaRPr lang="mk-MK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563C1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</TotalTime>
  <Words>1253</Words>
  <Application>Microsoft Office PowerPoint</Application>
  <PresentationFormat>Widescreen</PresentationFormat>
  <Paragraphs>240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1" baseType="lpstr">
      <vt:lpstr>Arial</vt:lpstr>
      <vt:lpstr>Arial MT</vt:lpstr>
      <vt:lpstr>Calibri</vt:lpstr>
      <vt:lpstr>Office Theme</vt:lpstr>
      <vt:lpstr>PowerPoint Presentation</vt:lpstr>
      <vt:lpstr>Outline</vt:lpstr>
      <vt:lpstr>Methodology</vt:lpstr>
      <vt:lpstr>Introduction</vt:lpstr>
      <vt:lpstr>PowerPoint Presentation</vt:lpstr>
      <vt:lpstr>Methodology</vt:lpstr>
      <vt:lpstr>Data Collection</vt:lpstr>
      <vt:lpstr>Data Collection – SpaceX API</vt:lpstr>
      <vt:lpstr>Data Collection - Scraping</vt:lpstr>
      <vt:lpstr>Data Wrangling</vt:lpstr>
      <vt:lpstr>Data Wrangling</vt:lpstr>
      <vt:lpstr>Data Wrangling</vt:lpstr>
      <vt:lpstr>EDA with Data Visualization</vt:lpstr>
      <vt:lpstr>EDA with SQL</vt:lpstr>
      <vt:lpstr>Build an Interactive Map with Folium</vt:lpstr>
      <vt:lpstr>Predictive Analysis</vt:lpstr>
      <vt:lpstr>Results</vt:lpstr>
      <vt:lpstr>PowerPoint Presentation</vt:lpstr>
      <vt:lpstr>EDA with Data Visualization</vt:lpstr>
      <vt:lpstr>EDA with Data Visualization</vt:lpstr>
      <vt:lpstr>EDA with Data Visualization</vt:lpstr>
      <vt:lpstr>Flight Number vs. Orbit Type</vt:lpstr>
      <vt:lpstr>Payload vs. Orbit Type</vt:lpstr>
      <vt:lpstr>Launch Success Yearly Trend</vt:lpstr>
      <vt:lpstr>Launch Sites</vt:lpstr>
      <vt:lpstr>Launch Site Names Begin with 'CCA'</vt:lpstr>
      <vt:lpstr>Total Payload Mass</vt:lpstr>
      <vt:lpstr>Average Payload Mass by F9 v1.1</vt:lpstr>
      <vt:lpstr>First Successful Ground Landing Date</vt:lpstr>
      <vt:lpstr>Successful Drone Ship Landing with Payload between 4000 and 6000</vt:lpstr>
      <vt:lpstr>Total Number of Successful and Failure Mission Outcomes</vt:lpstr>
      <vt:lpstr>Boosters Carried Maximum Payload</vt:lpstr>
      <vt:lpstr>2015 Launch Records</vt:lpstr>
      <vt:lpstr>Rank Landing Outcomes Between 2010-06-04 and 2017-03-20</vt:lpstr>
      <vt:lpstr>PowerPoint Presentation</vt:lpstr>
      <vt:lpstr>Map of Launch Site Locations</vt:lpstr>
      <vt:lpstr>VAFB SLC-4E Recovery Outcomes</vt:lpstr>
      <vt:lpstr>KSC LC-39A Recovery Outcomes</vt:lpstr>
      <vt:lpstr>CCAFS LC-40 Recovery Outcomes</vt:lpstr>
      <vt:lpstr>CCAFS SLC-40 Recovery Outcomes</vt:lpstr>
      <vt:lpstr>VAFB SLC-4E Nearby Locations</vt:lpstr>
      <vt:lpstr>KSC LC-39A, CCAFS LC-40, and CCAFS SLC-40 Nearby Locations</vt:lpstr>
      <vt:lpstr>PowerPoint Presentation</vt:lpstr>
      <vt:lpstr>Classification Accuracy</vt:lpstr>
      <vt:lpstr>Confusion Matrix</vt:lpstr>
      <vt:lpstr>Conclusions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 Venuto - Predicting SpaceX Stage One Recoveries.pptx</dc:title>
  <dc:creator>User</dc:creator>
  <cp:lastModifiedBy>Simon Nachevski</cp:lastModifiedBy>
  <cp:revision>5</cp:revision>
  <dcterms:created xsi:type="dcterms:W3CDTF">2023-12-18T22:40:35Z</dcterms:created>
  <dcterms:modified xsi:type="dcterms:W3CDTF">2024-01-07T15:05:17Z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